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omments/comment2.xml" ContentType="application/vnd.openxmlformats-officedocument.presentationml.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2.xml" ContentType="application/vnd.openxmlformats-officedocument.presentationml.notesSlide+xml"/>
  <Override PartName="/ppt/charts/chartEx1.xml" ContentType="application/vnd.ms-office.chartex+xml"/>
  <Override PartName="/ppt/charts/style3.xml" ContentType="application/vnd.ms-office.chartstyle+xml"/>
  <Override PartName="/ppt/charts/colors3.xml" ContentType="application/vnd.ms-office.chartcolorstyle+xml"/>
  <Override PartName="/ppt/charts/chartEx2.xml" ContentType="application/vnd.ms-office.chartex+xml"/>
  <Override PartName="/ppt/charts/style4.xml" ContentType="application/vnd.ms-office.chartstyle+xml"/>
  <Override PartName="/ppt/charts/colors4.xml" ContentType="application/vnd.ms-office.chartcolorstyl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8" r:id="rId1"/>
    <p:sldMasterId id="2147483675" r:id="rId2"/>
  </p:sldMasterIdLst>
  <p:notesMasterIdLst>
    <p:notesMasterId r:id="rId26"/>
  </p:notesMasterIdLst>
  <p:handoutMasterIdLst>
    <p:handoutMasterId r:id="rId27"/>
  </p:handoutMasterIdLst>
  <p:sldIdLst>
    <p:sldId id="319" r:id="rId3"/>
    <p:sldId id="318" r:id="rId4"/>
    <p:sldId id="343" r:id="rId5"/>
    <p:sldId id="559" r:id="rId6"/>
    <p:sldId id="548" r:id="rId7"/>
    <p:sldId id="553" r:id="rId8"/>
    <p:sldId id="551" r:id="rId9"/>
    <p:sldId id="552" r:id="rId10"/>
    <p:sldId id="275" r:id="rId11"/>
    <p:sldId id="306" r:id="rId12"/>
    <p:sldId id="276" r:id="rId13"/>
    <p:sldId id="558" r:id="rId14"/>
    <p:sldId id="309" r:id="rId15"/>
    <p:sldId id="331" r:id="rId16"/>
    <p:sldId id="330" r:id="rId17"/>
    <p:sldId id="332" r:id="rId18"/>
    <p:sldId id="333" r:id="rId19"/>
    <p:sldId id="334" r:id="rId20"/>
    <p:sldId id="336" r:id="rId21"/>
    <p:sldId id="277" r:id="rId22"/>
    <p:sldId id="338" r:id="rId23"/>
    <p:sldId id="340" r:id="rId24"/>
    <p:sldId id="342" r:id="rId25"/>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ard, Bunnie" initials="WB" lastIdx="21" clrIdx="0">
    <p:extLst>
      <p:ext uri="{19B8F6BF-5375-455C-9EA6-DF929625EA0E}">
        <p15:presenceInfo xmlns:p15="http://schemas.microsoft.com/office/powerpoint/2012/main" userId="S::bward@che.sc.gov::b3b72741-5598-4ada-b204-bd08f911b04b" providerId="AD"/>
      </p:ext>
    </p:extLst>
  </p:cmAuthor>
  <p:cmAuthor id="2" name="Monhollon, Rusty" initials="MR" lastIdx="2" clrIdx="1">
    <p:extLst>
      <p:ext uri="{19B8F6BF-5375-455C-9EA6-DF929625EA0E}">
        <p15:presenceInfo xmlns:p15="http://schemas.microsoft.com/office/powerpoint/2012/main" userId="S::rmonhollon@che.sc.gov::acdd26f5-de3d-473e-9950-b548e2cb82e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D9D9"/>
    <a:srgbClr val="EBB11E"/>
    <a:srgbClr val="053B8C"/>
    <a:srgbClr val="051C4B"/>
    <a:srgbClr val="255E91"/>
    <a:srgbClr val="43682B"/>
    <a:srgbClr val="FFC000"/>
    <a:srgbClr val="C6D9F1"/>
    <a:srgbClr val="558ED5"/>
    <a:srgbClr val="507BB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73" autoAdjust="0"/>
    <p:restoredTop sz="84750" autoAdjust="0"/>
  </p:normalViewPr>
  <p:slideViewPr>
    <p:cSldViewPr>
      <p:cViewPr varScale="1">
        <p:scale>
          <a:sx n="97" d="100"/>
          <a:sy n="97" d="100"/>
        </p:scale>
        <p:origin x="1272" y="114"/>
      </p:cViewPr>
      <p:guideLst>
        <p:guide orient="horz" pos="2160"/>
        <p:guide pos="3840"/>
      </p:guideLst>
    </p:cSldViewPr>
  </p:slideViewPr>
  <p:notesTextViewPr>
    <p:cViewPr>
      <p:scale>
        <a:sx n="100" d="100"/>
        <a:sy n="100" d="100"/>
      </p:scale>
      <p:origin x="0" y="0"/>
    </p:cViewPr>
  </p:notesTextViewPr>
  <p:sorterViewPr>
    <p:cViewPr varScale="1">
      <p:scale>
        <a:sx n="100" d="100"/>
        <a:sy n="100" d="100"/>
      </p:scale>
      <p:origin x="0" y="-272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gtippens\AppData\Local\Microsoft\Windows\INetCache\Content.Outlook\V6NLLWKY\CHE%20Positions%20Report%2012.23.2021.xlsx" TargetMode="External"/><Relationship Id="rId2" Type="http://schemas.microsoft.com/office/2011/relationships/chartColorStyle" Target="colors2.xml"/><Relationship Id="rId1" Type="http://schemas.microsoft.com/office/2011/relationships/chartStyle" Target="style2.xml"/></Relationships>
</file>

<file path=ppt/charts/_rels/chartEx1.xml.rels><?xml version="1.0" encoding="UTF-8" standalone="yes"?>
<Relationships xmlns="http://schemas.openxmlformats.org/package/2006/relationships"><Relationship Id="rId3" Type="http://schemas.microsoft.com/office/2011/relationships/chartColorStyle" Target="colors3.xml"/><Relationship Id="rId2" Type="http://schemas.microsoft.com/office/2011/relationships/chartStyle" Target="style3.xml"/><Relationship Id="rId1" Type="http://schemas.openxmlformats.org/officeDocument/2006/relationships/package" Target="../embeddings/Microsoft_Excel_Worksheet.xlsx"/></Relationships>
</file>

<file path=ppt/charts/_rels/chartEx2.xml.rels><?xml version="1.0" encoding="UTF-8" standalone="yes"?>
<Relationships xmlns="http://schemas.openxmlformats.org/package/2006/relationships"><Relationship Id="rId3" Type="http://schemas.microsoft.com/office/2011/relationships/chartColorStyle" Target="colors4.xml"/><Relationship Id="rId2" Type="http://schemas.microsoft.com/office/2011/relationships/chartStyle" Target="style4.xml"/><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Sheet1!$A$2</c:f>
              <c:strCache>
                <c:ptCount val="1"/>
                <c:pt idx="0">
                  <c:v>Recurring</c:v>
                </c:pt>
              </c:strCache>
            </c:strRef>
          </c:tx>
          <c:spPr>
            <a:solidFill>
              <a:srgbClr val="C6D9F1"/>
            </a:solidFill>
            <a:ln>
              <a:noFill/>
            </a:ln>
            <a:effectLst/>
          </c:spPr>
          <c:invertIfNegative val="0"/>
          <c:dLbls>
            <c:dLbl>
              <c:idx val="0"/>
              <c:layout>
                <c:manualLayout>
                  <c:x val="-2.3255813953488372E-2"/>
                  <c:y val="-3.314712652258193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EBF5-41A9-9902-BCA1172B78AE}"/>
                </c:ext>
              </c:extLst>
            </c:dLbl>
            <c:dLbl>
              <c:idx val="1"/>
              <c:layout>
                <c:manualLayout>
                  <c:x val="-2.1963824289405732E-2"/>
                  <c:y val="-3.314712652258193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EBF5-41A9-9902-BCA1172B78AE}"/>
                </c:ext>
              </c:extLst>
            </c:dLbl>
            <c:dLbl>
              <c:idx val="2"/>
              <c:layout>
                <c:manualLayout>
                  <c:x val="-2.1963824289405683E-2"/>
                  <c:y val="-3.314712652258315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EBF5-41A9-9902-BCA1172B78AE}"/>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Calibri" panose="020F0502020204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Sheet1!$B$1:$D$1</c:f>
              <c:numCache>
                <c:formatCode>General</c:formatCode>
                <c:ptCount val="3"/>
                <c:pt idx="0">
                  <c:v>2020</c:v>
                </c:pt>
                <c:pt idx="1">
                  <c:v>2021</c:v>
                </c:pt>
                <c:pt idx="2">
                  <c:v>2022</c:v>
                </c:pt>
              </c:numCache>
            </c:numRef>
          </c:cat>
          <c:val>
            <c:numRef>
              <c:f>Sheet1!$B$2:$D$2</c:f>
              <c:numCache>
                <c:formatCode>_("$"* #,##0_);_("$"* \(#,##0\);_("$"* "-"??_);_(@_)</c:formatCode>
                <c:ptCount val="3"/>
                <c:pt idx="0">
                  <c:v>35515339</c:v>
                </c:pt>
                <c:pt idx="1">
                  <c:v>35515339</c:v>
                </c:pt>
                <c:pt idx="2">
                  <c:v>36708116</c:v>
                </c:pt>
              </c:numCache>
            </c:numRef>
          </c:val>
          <c:extLst>
            <c:ext xmlns:c16="http://schemas.microsoft.com/office/drawing/2014/chart" uri="{C3380CC4-5D6E-409C-BE32-E72D297353CC}">
              <c16:uniqueId val="{00000000-EBF5-41A9-9902-BCA1172B78AE}"/>
            </c:ext>
          </c:extLst>
        </c:ser>
        <c:ser>
          <c:idx val="1"/>
          <c:order val="1"/>
          <c:tx>
            <c:strRef>
              <c:f>Sheet1!$A$3</c:f>
              <c:strCache>
                <c:ptCount val="1"/>
                <c:pt idx="0">
                  <c:v>Non-Recurring Capital</c:v>
                </c:pt>
              </c:strCache>
            </c:strRef>
          </c:tx>
          <c:spPr>
            <a:solidFill>
              <a:srgbClr val="558ED5"/>
            </a:solidFill>
            <a:ln>
              <a:noFill/>
            </a:ln>
            <a:effectLst/>
          </c:spPr>
          <c:invertIfNegative val="0"/>
          <c:dLbls>
            <c:dLbl>
              <c:idx val="0"/>
              <c:layout>
                <c:manualLayout>
                  <c:x val="-7.7519379844961716E-3"/>
                  <c:y val="2.320298856580735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EBF5-41A9-9902-BCA1172B78AE}"/>
                </c:ext>
              </c:extLst>
            </c:dLbl>
            <c:dLbl>
              <c:idx val="1"/>
              <c:layout>
                <c:manualLayout>
                  <c:x val="-2.5839793281653748E-3"/>
                  <c:y val="1.988827591354914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EBF5-41A9-9902-BCA1172B78AE}"/>
                </c:ext>
              </c:extLst>
            </c:dLbl>
            <c:dLbl>
              <c:idx val="2"/>
              <c:layout>
                <c:manualLayout>
                  <c:x val="1.2919896640826874E-3"/>
                  <c:y val="2.320298856580735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EBF5-41A9-9902-BCA1172B78AE}"/>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Calibri" panose="020F0502020204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Sheet1!$B$1:$D$1</c:f>
              <c:numCache>
                <c:formatCode>General</c:formatCode>
                <c:ptCount val="3"/>
                <c:pt idx="0">
                  <c:v>2020</c:v>
                </c:pt>
                <c:pt idx="1">
                  <c:v>2021</c:v>
                </c:pt>
                <c:pt idx="2">
                  <c:v>2022</c:v>
                </c:pt>
              </c:numCache>
            </c:numRef>
          </c:cat>
          <c:val>
            <c:numRef>
              <c:f>Sheet1!$B$3:$D$3</c:f>
              <c:numCache>
                <c:formatCode>_("$"* #,##0_);_("$"* \(#,##0\);_("$"* "-"??_);_(@_)</c:formatCode>
                <c:ptCount val="3"/>
                <c:pt idx="0">
                  <c:v>413062805</c:v>
                </c:pt>
                <c:pt idx="1">
                  <c:v>409685277</c:v>
                </c:pt>
                <c:pt idx="2">
                  <c:v>454146679</c:v>
                </c:pt>
              </c:numCache>
            </c:numRef>
          </c:val>
          <c:extLst>
            <c:ext xmlns:c16="http://schemas.microsoft.com/office/drawing/2014/chart" uri="{C3380CC4-5D6E-409C-BE32-E72D297353CC}">
              <c16:uniqueId val="{00000001-EBF5-41A9-9902-BCA1172B78AE}"/>
            </c:ext>
          </c:extLst>
        </c:ser>
        <c:ser>
          <c:idx val="2"/>
          <c:order val="2"/>
          <c:tx>
            <c:strRef>
              <c:f>Sheet1!$A$4</c:f>
              <c:strCache>
                <c:ptCount val="1"/>
                <c:pt idx="0">
                  <c:v>Other</c:v>
                </c:pt>
              </c:strCache>
            </c:strRef>
          </c:tx>
          <c:spPr>
            <a:solidFill>
              <a:srgbClr val="FFC000"/>
            </a:solidFill>
            <a:ln>
              <a:noFill/>
            </a:ln>
            <a:effectLst/>
          </c:spPr>
          <c:invertIfNegative val="0"/>
          <c:dLbls>
            <c:dLbl>
              <c:idx val="0"/>
              <c:layout>
                <c:manualLayout>
                  <c:x val="1.0335917312661499E-2"/>
                  <c:y val="-6.960896569742218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EBF5-41A9-9902-BCA1172B78AE}"/>
                </c:ext>
              </c:extLst>
            </c:dLbl>
            <c:dLbl>
              <c:idx val="1"/>
              <c:layout>
                <c:manualLayout>
                  <c:x val="1.0335917312661499E-2"/>
                  <c:y val="-6.62942530451638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EBF5-41A9-9902-BCA1172B78AE}"/>
                </c:ext>
              </c:extLst>
            </c:dLbl>
            <c:dLbl>
              <c:idx val="2"/>
              <c:layout>
                <c:manualLayout>
                  <c:x val="1.162790697674409E-2"/>
                  <c:y val="-6.62942530451638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EBF5-41A9-9902-BCA1172B78AE}"/>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Calibri" panose="020F0502020204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Sheet1!$B$1:$D$1</c:f>
              <c:numCache>
                <c:formatCode>General</c:formatCode>
                <c:ptCount val="3"/>
                <c:pt idx="0">
                  <c:v>2020</c:v>
                </c:pt>
                <c:pt idx="1">
                  <c:v>2021</c:v>
                </c:pt>
                <c:pt idx="2">
                  <c:v>2022</c:v>
                </c:pt>
              </c:numCache>
            </c:numRef>
          </c:cat>
          <c:val>
            <c:numRef>
              <c:f>Sheet1!$B$4:$D$4</c:f>
              <c:numCache>
                <c:formatCode>_("$"* #,##0_);_("$"* \(#,##0\);_("$"* "-"??_);_(@_)</c:formatCode>
                <c:ptCount val="3"/>
                <c:pt idx="0">
                  <c:v>5469188</c:v>
                </c:pt>
                <c:pt idx="1">
                  <c:v>5469188</c:v>
                </c:pt>
                <c:pt idx="2">
                  <c:v>5469188</c:v>
                </c:pt>
              </c:numCache>
            </c:numRef>
          </c:val>
          <c:extLst>
            <c:ext xmlns:c16="http://schemas.microsoft.com/office/drawing/2014/chart" uri="{C3380CC4-5D6E-409C-BE32-E72D297353CC}">
              <c16:uniqueId val="{00000002-EBF5-41A9-9902-BCA1172B78AE}"/>
            </c:ext>
          </c:extLst>
        </c:ser>
        <c:ser>
          <c:idx val="3"/>
          <c:order val="3"/>
          <c:tx>
            <c:strRef>
              <c:f>Sheet1!$A$5</c:f>
              <c:strCache>
                <c:ptCount val="1"/>
                <c:pt idx="0">
                  <c:v>Federal</c:v>
                </c:pt>
              </c:strCache>
            </c:strRef>
          </c:tx>
          <c:spPr>
            <a:solidFill>
              <a:srgbClr val="43682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Calibri" panose="020F0502020204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Sheet1!$B$1:$D$1</c:f>
              <c:numCache>
                <c:formatCode>General</c:formatCode>
                <c:ptCount val="3"/>
                <c:pt idx="0">
                  <c:v>2020</c:v>
                </c:pt>
                <c:pt idx="1">
                  <c:v>2021</c:v>
                </c:pt>
                <c:pt idx="2">
                  <c:v>2022</c:v>
                </c:pt>
              </c:numCache>
            </c:numRef>
          </c:cat>
          <c:val>
            <c:numRef>
              <c:f>Sheet1!$B$5:$D$5</c:f>
              <c:numCache>
                <c:formatCode>_("$"* #,##0_);_("$"* \(#,##0\);_("$"* "-"??_);_(@_)</c:formatCode>
                <c:ptCount val="3"/>
                <c:pt idx="0">
                  <c:v>4729832</c:v>
                </c:pt>
                <c:pt idx="1">
                  <c:v>4729832</c:v>
                </c:pt>
                <c:pt idx="2">
                  <c:v>4729832</c:v>
                </c:pt>
              </c:numCache>
            </c:numRef>
          </c:val>
          <c:extLst>
            <c:ext xmlns:c16="http://schemas.microsoft.com/office/drawing/2014/chart" uri="{C3380CC4-5D6E-409C-BE32-E72D297353CC}">
              <c16:uniqueId val="{00000003-EBF5-41A9-9902-BCA1172B78AE}"/>
            </c:ext>
          </c:extLst>
        </c:ser>
        <c:dLbls>
          <c:showLegendKey val="0"/>
          <c:showVal val="0"/>
          <c:showCatName val="0"/>
          <c:showSerName val="0"/>
          <c:showPercent val="0"/>
          <c:showBubbleSize val="0"/>
        </c:dLbls>
        <c:gapWidth val="219"/>
        <c:overlap val="-27"/>
        <c:axId val="414375760"/>
        <c:axId val="414376416"/>
      </c:barChart>
      <c:lineChart>
        <c:grouping val="standard"/>
        <c:varyColors val="0"/>
        <c:ser>
          <c:idx val="4"/>
          <c:order val="4"/>
          <c:tx>
            <c:strRef>
              <c:f>Sheet1!$A$6</c:f>
              <c:strCache>
                <c:ptCount val="1"/>
                <c:pt idx="0">
                  <c:v>Total</c:v>
                </c:pt>
              </c:strCache>
            </c:strRef>
          </c:tx>
          <c:spPr>
            <a:ln w="28575" cap="rnd">
              <a:solidFill>
                <a:srgbClr val="255E91"/>
              </a:solidFill>
              <a:round/>
            </a:ln>
            <a:effectLst/>
          </c:spPr>
          <c:marker>
            <c:symbol val="none"/>
          </c:marker>
          <c:dPt>
            <c:idx val="1"/>
            <c:marker>
              <c:symbol val="none"/>
            </c:marker>
            <c:bubble3D val="0"/>
            <c:spPr>
              <a:ln w="28575" cap="rnd">
                <a:solidFill>
                  <a:srgbClr val="255E91"/>
                </a:solidFill>
                <a:round/>
              </a:ln>
              <a:effectLst/>
            </c:spPr>
            <c:extLst>
              <c:ext xmlns:c16="http://schemas.microsoft.com/office/drawing/2014/chart" uri="{C3380CC4-5D6E-409C-BE32-E72D297353CC}">
                <c16:uniqueId val="{00000007-EBF5-41A9-9902-BCA1172B78AE}"/>
              </c:ext>
            </c:extLst>
          </c:dPt>
          <c:dPt>
            <c:idx val="2"/>
            <c:marker>
              <c:symbol val="none"/>
            </c:marker>
            <c:bubble3D val="0"/>
            <c:spPr>
              <a:ln w="28575" cap="rnd">
                <a:solidFill>
                  <a:srgbClr val="255E91"/>
                </a:solidFill>
                <a:round/>
              </a:ln>
              <a:effectLst/>
            </c:spPr>
            <c:extLst>
              <c:ext xmlns:c16="http://schemas.microsoft.com/office/drawing/2014/chart" uri="{C3380CC4-5D6E-409C-BE32-E72D297353CC}">
                <c16:uniqueId val="{00000006-EBF5-41A9-9902-BCA1172B78AE}"/>
              </c:ext>
            </c:extLst>
          </c:dPt>
          <c:cat>
            <c:numRef>
              <c:f>Sheet1!$B$1:$D$1</c:f>
              <c:numCache>
                <c:formatCode>General</c:formatCode>
                <c:ptCount val="3"/>
                <c:pt idx="0">
                  <c:v>2020</c:v>
                </c:pt>
                <c:pt idx="1">
                  <c:v>2021</c:v>
                </c:pt>
                <c:pt idx="2">
                  <c:v>2022</c:v>
                </c:pt>
              </c:numCache>
            </c:numRef>
          </c:cat>
          <c:val>
            <c:numRef>
              <c:f>Sheet1!$B$6:$D$6</c:f>
              <c:numCache>
                <c:formatCode>_("$"* #,##0_);_("$"* \(#,##0\);_("$"* "-"??_);_(@_)</c:formatCode>
                <c:ptCount val="3"/>
                <c:pt idx="0">
                  <c:v>458777164</c:v>
                </c:pt>
                <c:pt idx="1">
                  <c:v>455399636</c:v>
                </c:pt>
                <c:pt idx="2">
                  <c:v>501053815</c:v>
                </c:pt>
              </c:numCache>
            </c:numRef>
          </c:val>
          <c:smooth val="0"/>
          <c:extLst>
            <c:ext xmlns:c16="http://schemas.microsoft.com/office/drawing/2014/chart" uri="{C3380CC4-5D6E-409C-BE32-E72D297353CC}">
              <c16:uniqueId val="{00000004-EBF5-41A9-9902-BCA1172B78AE}"/>
            </c:ext>
          </c:extLst>
        </c:ser>
        <c:dLbls>
          <c:showLegendKey val="0"/>
          <c:showVal val="0"/>
          <c:showCatName val="0"/>
          <c:showSerName val="0"/>
          <c:showPercent val="0"/>
          <c:showBubbleSize val="0"/>
        </c:dLbls>
        <c:marker val="1"/>
        <c:smooth val="0"/>
        <c:axId val="414375760"/>
        <c:axId val="414376416"/>
      </c:lineChart>
      <c:catAx>
        <c:axId val="414375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Calibri" panose="020F0502020204030204" pitchFamily="34" charset="0"/>
                <a:ea typeface="+mn-ea"/>
                <a:cs typeface="+mn-cs"/>
              </a:defRPr>
            </a:pPr>
            <a:endParaRPr lang="en-US"/>
          </a:p>
        </c:txPr>
        <c:crossAx val="414376416"/>
        <c:crosses val="autoZero"/>
        <c:auto val="1"/>
        <c:lblAlgn val="ctr"/>
        <c:lblOffset val="100"/>
        <c:noMultiLvlLbl val="0"/>
      </c:catAx>
      <c:valAx>
        <c:axId val="414376416"/>
        <c:scaling>
          <c:orientation val="minMax"/>
          <c:max val="520000000"/>
        </c:scaling>
        <c:delete val="0"/>
        <c:axPos val="l"/>
        <c:majorGridlines>
          <c:spPr>
            <a:ln w="9525" cap="flat" cmpd="sng" algn="ctr">
              <a:solidFill>
                <a:schemeClr val="tx1">
                  <a:lumMod val="15000"/>
                  <a:lumOff val="85000"/>
                </a:schemeClr>
              </a:solidFill>
              <a:round/>
            </a:ln>
            <a:effectLst/>
          </c:spPr>
        </c:majorGridlines>
        <c:numFmt formatCode="_(&quot;$&quot;* #,##0_);_(&quot;$&quot;* \(#,##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Calibri" panose="020F0502020204030204" pitchFamily="34" charset="0"/>
                <a:ea typeface="+mn-ea"/>
                <a:cs typeface="+mn-cs"/>
              </a:defRPr>
            </a:pPr>
            <a:endParaRPr lang="en-US"/>
          </a:p>
        </c:txPr>
        <c:crossAx val="4143757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Calibri" panose="020F0502020204030204" pitchFamily="34" charset="0"/>
              <a:ea typeface="+mn-ea"/>
              <a:cs typeface="+mn-cs"/>
            </a:defRPr>
          </a:pPr>
          <a:endParaRPr lang="en-US"/>
        </a:p>
      </c:txPr>
    </c:legend>
    <c:plotVisOnly val="1"/>
    <c:dispBlanksAs val="gap"/>
    <c:showDLblsOverMax val="0"/>
  </c:chart>
  <c:spPr>
    <a:noFill/>
    <a:ln>
      <a:noFill/>
    </a:ln>
    <a:effectLst/>
  </c:spPr>
  <c:txPr>
    <a:bodyPr/>
    <a:lstStyle/>
    <a:p>
      <a:pPr>
        <a:defRPr sz="1600" baseline="0">
          <a:latin typeface="Calibri" panose="020F050202020403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rgbClr val="507BB9"/>
              </a:solidFill>
              <a:ln w="19050">
                <a:solidFill>
                  <a:schemeClr val="lt1"/>
                </a:solidFill>
              </a:ln>
              <a:effectLst/>
            </c:spPr>
            <c:extLst>
              <c:ext xmlns:c16="http://schemas.microsoft.com/office/drawing/2014/chart" uri="{C3380CC4-5D6E-409C-BE32-E72D297353CC}">
                <c16:uniqueId val="{00000001-69E1-41AD-A093-093150F1095E}"/>
              </c:ext>
            </c:extLst>
          </c:dPt>
          <c:dPt>
            <c:idx val="1"/>
            <c:bubble3D val="0"/>
            <c:spPr>
              <a:solidFill>
                <a:srgbClr val="04357C"/>
              </a:solidFill>
              <a:ln w="19050">
                <a:solidFill>
                  <a:schemeClr val="lt1"/>
                </a:solidFill>
              </a:ln>
              <a:effectLst/>
            </c:spPr>
            <c:extLst>
              <c:ext xmlns:c16="http://schemas.microsoft.com/office/drawing/2014/chart" uri="{C3380CC4-5D6E-409C-BE32-E72D297353CC}">
                <c16:uniqueId val="{00000003-69E1-41AD-A093-093150F1095E}"/>
              </c:ext>
            </c:extLst>
          </c:dPt>
          <c:dLbls>
            <c:dLbl>
              <c:idx val="0"/>
              <c:layout>
                <c:manualLayout>
                  <c:x val="-0.22506097836908329"/>
                  <c:y val="0.11043206137694327"/>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Dubai Light" panose="020B0303030403030204" pitchFamily="34" charset="-78"/>
                      <a:ea typeface="+mn-ea"/>
                      <a:cs typeface="Dubai Light" panose="020B0303030403030204" pitchFamily="34" charset="-78"/>
                    </a:defRPr>
                  </a:pPr>
                  <a:endParaRPr lang="en-US"/>
                </a:p>
              </c:txPr>
              <c:showLegendKey val="1"/>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69E1-41AD-A093-093150F1095E}"/>
                </c:ext>
              </c:extLst>
            </c:dLbl>
            <c:dLbl>
              <c:idx val="1"/>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Dubai Light" panose="020B0303030403030204" pitchFamily="34" charset="-78"/>
                      <a:ea typeface="+mn-ea"/>
                      <a:cs typeface="Dubai Light" panose="020B0303030403030204" pitchFamily="34" charset="-78"/>
                    </a:defRPr>
                  </a:pPr>
                  <a:endParaRPr lang="en-US"/>
                </a:p>
              </c:txPr>
              <c:showLegendKey val="1"/>
              <c:showVal val="1"/>
              <c:showCatName val="1"/>
              <c:showSerName val="0"/>
              <c:showPercent val="1"/>
              <c:showBubbleSize val="0"/>
              <c:extLst>
                <c:ext xmlns:c16="http://schemas.microsoft.com/office/drawing/2014/chart" uri="{C3380CC4-5D6E-409C-BE32-E72D297353CC}">
                  <c16:uniqueId val="{00000003-69E1-41AD-A093-093150F1095E}"/>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Dubai Light" panose="020B0303030403030204" pitchFamily="34" charset="-78"/>
                    <a:ea typeface="+mn-ea"/>
                    <a:cs typeface="Dubai Light" panose="020B0303030403030204" pitchFamily="34" charset="-78"/>
                  </a:defRPr>
                </a:pPr>
                <a:endParaRPr lang="en-US"/>
              </a:p>
            </c:txPr>
            <c:showLegendKey val="1"/>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'Filled Positions'!$K$13:$L$13</c:f>
              <c:strCache>
                <c:ptCount val="2"/>
                <c:pt idx="0">
                  <c:v>African American</c:v>
                </c:pt>
                <c:pt idx="1">
                  <c:v>White</c:v>
                </c:pt>
              </c:strCache>
            </c:strRef>
          </c:cat>
          <c:val>
            <c:numRef>
              <c:f>'Filled Positions'!$K$14:$L$14</c:f>
              <c:numCache>
                <c:formatCode>General</c:formatCode>
                <c:ptCount val="2"/>
                <c:pt idx="0">
                  <c:v>3</c:v>
                </c:pt>
                <c:pt idx="1">
                  <c:v>5</c:v>
                </c:pt>
              </c:numCache>
            </c:numRef>
          </c:val>
          <c:extLst>
            <c:ext xmlns:c16="http://schemas.microsoft.com/office/drawing/2014/chart" uri="{C3380CC4-5D6E-409C-BE32-E72D297353CC}">
              <c16:uniqueId val="{00000004-69E1-41AD-A093-093150F1095E}"/>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Sheet1!$A$2:$C$13</cx:f>
        <cx:lvl ptCount="12">
          <cx:pt idx="0">African American</cx:pt>
          <cx:pt idx="1">White</cx:pt>
          <cx:pt idx="2">Asian</cx:pt>
          <cx:pt idx="3">Vacant</cx:pt>
        </cx:lvl>
        <cx:lvl ptCount="12">
          <cx:pt idx="0">Stem 1</cx:pt>
          <cx:pt idx="1">Stem 1</cx:pt>
          <cx:pt idx="2">Stem 1</cx:pt>
          <cx:pt idx="3">Stem 3</cx:pt>
        </cx:lvl>
        <cx:lvl ptCount="12">
          <cx:pt idx="0">Filled</cx:pt>
          <cx:pt idx="1">Filled</cx:pt>
          <cx:pt idx="2">Filled</cx:pt>
          <cx:pt idx="3">Vacant</cx:pt>
        </cx:lvl>
      </cx:strDim>
      <cx:numDim type="size">
        <cx:f>Sheet1!$D$2:$D$13</cx:f>
        <cx:lvl ptCount="12" formatCode="General">
          <cx:pt idx="0">18</cx:pt>
          <cx:pt idx="1">9</cx:pt>
          <cx:pt idx="2">1</cx:pt>
          <cx:pt idx="3">15</cx:pt>
        </cx:lvl>
      </cx:numDim>
    </cx:data>
  </cx:chartData>
  <cx:chart>
    <cx:title pos="t" align="ctr" overlay="0">
      <cx:tx>
        <cx:txData>
          <cx:v>FTEs</cx:v>
        </cx:txData>
      </cx:tx>
      <cx:txPr>
        <a:bodyPr spcFirstLastPara="1" vertOverflow="ellipsis" horzOverflow="overflow" wrap="square" lIns="0" tIns="0" rIns="0" bIns="0" anchor="ctr" anchorCtr="1"/>
        <a:lstStyle/>
        <a:p>
          <a:pPr algn="ctr" rtl="0">
            <a:defRPr/>
          </a:pPr>
          <a:r>
            <a:rPr lang="en-US" sz="2000" b="0" i="0" u="none" strike="noStrike" baseline="0" dirty="0">
              <a:solidFill>
                <a:prstClr val="black">
                  <a:lumMod val="65000"/>
                  <a:lumOff val="35000"/>
                </a:prstClr>
              </a:solidFill>
              <a:latin typeface="Dubai Medium" panose="020B0603030403030204" pitchFamily="34" charset="-78"/>
              <a:cs typeface="Dubai Medium" panose="020B0603030403030204" pitchFamily="34" charset="-78"/>
            </a:rPr>
            <a:t>FTEs</a:t>
          </a:r>
        </a:p>
      </cx:txPr>
    </cx:title>
    <cx:plotArea>
      <cx:plotAreaRegion>
        <cx:series layoutId="treemap" uniqueId="{6012EC13-E449-4887-A64D-FB4B95FF41A1}">
          <cx:tx>
            <cx:txData>
              <cx:f>Sheet1!$D$1</cx:f>
              <cx:v>Series1</cx:v>
            </cx:txData>
          </cx:tx>
          <cx:spPr>
            <a:ln w="12700">
              <a:solidFill>
                <a:schemeClr val="bg1"/>
              </a:solidFill>
            </a:ln>
          </cx:spPr>
          <cx:dataPt idx="0">
            <cx:spPr>
              <a:solidFill>
                <a:srgbClr val="053B8C"/>
              </a:solidFill>
            </cx:spPr>
          </cx:dataPt>
          <cx:dataPt idx="5">
            <cx:spPr>
              <a:solidFill>
                <a:srgbClr val="D9D9D9"/>
              </a:solidFill>
            </cx:spPr>
          </cx:dataPt>
          <cx:dataLabels>
            <cx:txPr>
              <a:bodyPr spcFirstLastPara="1" vertOverflow="ellipsis" horzOverflow="overflow" wrap="square" lIns="0" tIns="0" rIns="0" bIns="0" anchor="ctr" anchorCtr="1"/>
              <a:lstStyle/>
              <a:p>
                <a:pPr algn="ctr" rtl="0">
                  <a:defRPr sz="1050">
                    <a:latin typeface="Dubai Light" panose="020B0303030403030204" pitchFamily="34" charset="-78"/>
                    <a:ea typeface="Dubai Light" panose="020B0303030403030204" pitchFamily="34" charset="-78"/>
                    <a:cs typeface="Dubai Light" panose="020B0303030403030204" pitchFamily="34" charset="-78"/>
                  </a:defRPr>
                </a:pPr>
                <a:endParaRPr lang="en-US" sz="1050" b="0" i="0" u="none" strike="noStrike" baseline="0">
                  <a:solidFill>
                    <a:prstClr val="white"/>
                  </a:solidFill>
                  <a:latin typeface="Dubai Light" panose="020B0303030403030204" pitchFamily="34" charset="-78"/>
                  <a:cs typeface="Dubai Light" panose="020B0303030403030204" pitchFamily="34" charset="-78"/>
                </a:endParaRPr>
              </a:p>
            </cx:txPr>
            <cx:visibility seriesName="0" categoryName="1" value="1"/>
            <cx:separator>, </cx:separator>
            <cx:dataLabel idx="7">
              <cx:txPr>
                <a:bodyPr spcFirstLastPara="1" vertOverflow="ellipsis" horzOverflow="overflow" wrap="square" lIns="0" tIns="0" rIns="0" bIns="0" anchor="ctr" anchorCtr="1"/>
                <a:lstStyle/>
                <a:p>
                  <a:pPr algn="ctr" rtl="0">
                    <a:defRPr>
                      <a:solidFill>
                        <a:schemeClr val="tx1"/>
                      </a:solidFill>
                    </a:defRPr>
                  </a:pPr>
                  <a:r>
                    <a:rPr lang="en-US" sz="1050" b="0" i="0" u="none" strike="noStrike" baseline="0">
                      <a:solidFill>
                        <a:schemeClr val="tx1"/>
                      </a:solidFill>
                      <a:latin typeface="Dubai Light" panose="020B0303030403030204" pitchFamily="34" charset="-78"/>
                      <a:cs typeface="Dubai Light" panose="020B0303030403030204" pitchFamily="34" charset="-78"/>
                    </a:rPr>
                    <a:t>Vacant, 15</a:t>
                  </a:r>
                </a:p>
              </cx:txPr>
              <cx:visibility seriesName="0" categoryName="1" value="1"/>
              <cx:separator>, </cx:separator>
            </cx:dataLabel>
            <cx:dataLabelHidden idx="0"/>
            <cx:dataLabelHidden idx="5"/>
          </cx:dataLabels>
          <cx:dataId val="0"/>
          <cx:layoutPr>
            <cx:parentLabelLayout val="overlapping"/>
          </cx:layoutPr>
        </cx:series>
      </cx:plotAreaRegion>
    </cx:plotArea>
    <cx:legend pos="b" align="ctr" overlay="0">
      <cx:txPr>
        <a:bodyPr spcFirstLastPara="1" vertOverflow="ellipsis" horzOverflow="overflow" wrap="square" lIns="0" tIns="0" rIns="0" bIns="0" anchor="ctr" anchorCtr="1"/>
        <a:lstStyle/>
        <a:p>
          <a:pPr algn="ctr" rtl="0">
            <a:defRPr sz="1050">
              <a:latin typeface="Dubai Medium" panose="020B0603030403030204" pitchFamily="34" charset="-78"/>
              <a:ea typeface="Dubai Medium" panose="020B0603030403030204" pitchFamily="34" charset="-78"/>
              <a:cs typeface="Dubai Medium" panose="020B0603030403030204" pitchFamily="34" charset="-78"/>
            </a:defRPr>
          </a:pPr>
          <a:endParaRPr lang="en-US" sz="1050" b="0" i="0" u="none" strike="noStrike" baseline="0">
            <a:solidFill>
              <a:prstClr val="black">
                <a:lumMod val="65000"/>
                <a:lumOff val="35000"/>
              </a:prstClr>
            </a:solidFill>
            <a:latin typeface="Dubai Medium" panose="020B0603030403030204" pitchFamily="34" charset="-78"/>
            <a:cs typeface="Dubai Medium" panose="020B0603030403030204" pitchFamily="34" charset="-78"/>
          </a:endParaRPr>
        </a:p>
      </cx:txPr>
    </cx:legend>
  </cx:chart>
  <cx:spPr>
    <a:ln w="15875">
      <a:solidFill>
        <a:schemeClr val="bg1"/>
      </a:solidFill>
    </a:ln>
  </cx:spPr>
</cx:chartSpace>
</file>

<file path=ppt/charts/chartEx2.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Sheet1!$A$3:$C$10</cx:f>
        <cx:lvl ptCount="8">
          <cx:pt idx="0">African American</cx:pt>
          <cx:pt idx="1">White</cx:pt>
          <cx:pt idx="2">Vacant</cx:pt>
        </cx:lvl>
        <cx:lvl ptCount="8">
          <cx:pt idx="0">Stem 3</cx:pt>
          <cx:pt idx="1">Stem 4</cx:pt>
          <cx:pt idx="2">Stem 1</cx:pt>
        </cx:lvl>
        <cx:lvl ptCount="8">
          <cx:pt idx="0">Filled</cx:pt>
          <cx:pt idx="1">Filled</cx:pt>
          <cx:pt idx="2">Vacant</cx:pt>
        </cx:lvl>
      </cx:strDim>
      <cx:numDim type="size">
        <cx:f>Sheet1!$D$3:$D$10</cx:f>
        <cx:lvl ptCount="8" formatCode="General">
          <cx:pt idx="0">3</cx:pt>
          <cx:pt idx="1">8</cx:pt>
          <cx:pt idx="2">20</cx:pt>
        </cx:lvl>
      </cx:numDim>
    </cx:data>
  </cx:chartData>
  <cx:chart>
    <cx:title pos="t" align="ctr" overlay="0">
      <cx:tx>
        <cx:rich>
          <a:bodyPr spcFirstLastPara="1" vertOverflow="ellipsis" horzOverflow="overflow" wrap="square" lIns="0" tIns="0" rIns="0" bIns="0" anchor="ctr" anchorCtr="1"/>
          <a:lstStyle/>
          <a:p>
            <a:pPr algn="ctr" rtl="0">
              <a:defRPr/>
            </a:pPr>
            <a:r>
              <a:rPr lang="en-US" sz="2000" b="0" i="0" u="none" strike="noStrike" baseline="0" dirty="0">
                <a:solidFill>
                  <a:prstClr val="black">
                    <a:lumMod val="65000"/>
                    <a:lumOff val="35000"/>
                  </a:prstClr>
                </a:solidFill>
                <a:latin typeface="Dubai Medium" panose="020B0603030403030204" pitchFamily="34" charset="-78"/>
                <a:cs typeface="Dubai Medium" panose="020B0603030403030204" pitchFamily="34" charset="-78"/>
              </a:rPr>
              <a:t>Temporary</a:t>
            </a:r>
            <a:r>
              <a:rPr lang="en-US" sz="1862" b="0" i="0" u="none" strike="noStrike" baseline="0" dirty="0">
                <a:solidFill>
                  <a:prstClr val="black">
                    <a:lumMod val="65000"/>
                    <a:lumOff val="35000"/>
                  </a:prstClr>
                </a:solidFill>
                <a:latin typeface="Calibri"/>
              </a:rPr>
              <a:t> </a:t>
            </a:r>
            <a:r>
              <a:rPr lang="en-US" sz="2000" b="0" i="0" u="none" strike="noStrike" baseline="0" dirty="0">
                <a:solidFill>
                  <a:prstClr val="black">
                    <a:lumMod val="65000"/>
                    <a:lumOff val="35000"/>
                  </a:prstClr>
                </a:solidFill>
                <a:latin typeface="Dubai Medium" panose="020B0603030403030204" pitchFamily="34" charset="-78"/>
                <a:cs typeface="Dubai Medium" panose="020B0603030403030204" pitchFamily="34" charset="-78"/>
              </a:rPr>
              <a:t>Grant</a:t>
            </a:r>
          </a:p>
        </cx:rich>
      </cx:tx>
    </cx:title>
    <cx:plotArea>
      <cx:plotAreaRegion>
        <cx:series layoutId="treemap" uniqueId="{46E46836-6759-4B58-8DA8-13F3456F291B}">
          <cx:tx>
            <cx:txData>
              <cx:f>Sheet1!$D$1</cx:f>
              <cx:v>Series1</cx:v>
            </cx:txData>
          </cx:tx>
          <cx:spPr>
            <a:ln>
              <a:solidFill>
                <a:schemeClr val="bg1"/>
              </a:solidFill>
            </a:ln>
          </cx:spPr>
          <cx:dataPt idx="0">
            <cx:spPr>
              <a:solidFill>
                <a:srgbClr val="053B8C"/>
              </a:solidFill>
            </cx:spPr>
          </cx:dataPt>
          <cx:dataPt idx="5">
            <cx:spPr>
              <a:solidFill>
                <a:srgbClr val="D9D9D9"/>
              </a:solidFill>
            </cx:spPr>
          </cx:dataPt>
          <cx:dataLabels pos="inEnd">
            <cx:txPr>
              <a:bodyPr spcFirstLastPara="1" vertOverflow="ellipsis" horzOverflow="overflow" wrap="square" lIns="38100" tIns="19050" rIns="38100" bIns="19050" anchor="ctr" anchorCtr="1">
                <a:spAutoFit/>
              </a:bodyPr>
              <a:lstStyle/>
              <a:p>
                <a:pPr algn="ctr" rtl="0">
                  <a:defRPr sz="1050">
                    <a:latin typeface="Dubai Light" panose="020B0303030403030204" pitchFamily="34" charset="-78"/>
                    <a:ea typeface="Dubai Light" panose="020B0303030403030204" pitchFamily="34" charset="-78"/>
                    <a:cs typeface="Dubai Light" panose="020B0303030403030204" pitchFamily="34" charset="-78"/>
                  </a:defRPr>
                </a:pPr>
                <a:endParaRPr lang="en-US" sz="1050" b="0" i="0" u="none" strike="noStrike" baseline="0">
                  <a:solidFill>
                    <a:prstClr val="black">
                      <a:lumMod val="75000"/>
                      <a:lumOff val="25000"/>
                    </a:prstClr>
                  </a:solidFill>
                  <a:latin typeface="Dubai Light" panose="020B0303030403030204" pitchFamily="34" charset="-78"/>
                  <a:cs typeface="Dubai Light" panose="020B0303030403030204" pitchFamily="34" charset="-78"/>
                </a:endParaRPr>
              </a:p>
            </cx:txPr>
            <cx:visibility seriesName="0" categoryName="1" value="1"/>
            <cx:separator>, </cx:separator>
            <cx:dataLabel idx="2" pos="inEnd">
              <cx:txPr>
                <a:bodyPr spcFirstLastPara="1" vertOverflow="ellipsis" horzOverflow="overflow" wrap="square" lIns="38100" tIns="19050" rIns="38100" bIns="19050" anchor="ctr" anchorCtr="1">
                  <a:spAutoFit/>
                </a:bodyPr>
                <a:lstStyle/>
                <a:p>
                  <a:pPr algn="ctr" rtl="0">
                    <a:defRPr>
                      <a:solidFill>
                        <a:schemeClr val="bg1"/>
                      </a:solidFill>
                    </a:defRPr>
                  </a:pPr>
                  <a:r>
                    <a:rPr lang="en-US" sz="1050" b="0" i="0" u="none" strike="noStrike" baseline="0">
                      <a:solidFill>
                        <a:schemeClr val="bg1"/>
                      </a:solidFill>
                      <a:latin typeface="Dubai Light" panose="020B0303030403030204" pitchFamily="34" charset="-78"/>
                      <a:cs typeface="Dubai Light" panose="020B0303030403030204" pitchFamily="34" charset="-78"/>
                    </a:rPr>
                    <a:t>African American, 3</a:t>
                  </a:r>
                </a:p>
              </cx:txPr>
              <cx:visibility seriesName="0" categoryName="1" value="1"/>
              <cx:separator>, </cx:separator>
            </cx:dataLabel>
            <cx:dataLabel idx="4" pos="inEnd">
              <cx:txPr>
                <a:bodyPr spcFirstLastPara="1" vertOverflow="ellipsis" horzOverflow="overflow" wrap="square" lIns="38100" tIns="19050" rIns="38100" bIns="19050" anchor="ctr" anchorCtr="1">
                  <a:spAutoFit/>
                </a:bodyPr>
                <a:lstStyle/>
                <a:p>
                  <a:pPr algn="ctr" rtl="0">
                    <a:defRPr>
                      <a:solidFill>
                        <a:schemeClr val="bg1"/>
                      </a:solidFill>
                    </a:defRPr>
                  </a:pPr>
                  <a:r>
                    <a:rPr lang="en-US" sz="1050" b="0" i="0" u="none" strike="noStrike" baseline="0">
                      <a:solidFill>
                        <a:schemeClr val="bg1"/>
                      </a:solidFill>
                      <a:latin typeface="Dubai Light" panose="020B0303030403030204" pitchFamily="34" charset="-78"/>
                      <a:cs typeface="Dubai Light" panose="020B0303030403030204" pitchFamily="34" charset="-78"/>
                    </a:rPr>
                    <a:t>White, 8</a:t>
                  </a:r>
                </a:p>
              </cx:txPr>
              <cx:visibility seriesName="0" categoryName="1" value="1"/>
              <cx:separator>, </cx:separator>
            </cx:dataLabel>
            <cx:dataLabelHidden idx="0"/>
            <cx:dataLabelHidden idx="5"/>
          </cx:dataLabels>
          <cx:dataId val="0"/>
          <cx:layoutPr>
            <cx:parentLabelLayout val="overlapping"/>
          </cx:layoutPr>
        </cx:series>
      </cx:plotAreaRegion>
    </cx:plotArea>
    <cx:legend pos="b" align="ctr" overlay="0">
      <cx:txPr>
        <a:bodyPr spcFirstLastPara="1" vertOverflow="ellipsis" horzOverflow="overflow" wrap="square" lIns="0" tIns="0" rIns="0" bIns="0" anchor="ctr" anchorCtr="1"/>
        <a:lstStyle/>
        <a:p>
          <a:pPr algn="ctr" rtl="0">
            <a:defRPr/>
          </a:pPr>
          <a:endParaRPr lang="en-US" sz="1197" b="0" i="0" u="none" strike="noStrike" baseline="0">
            <a:solidFill>
              <a:prstClr val="black">
                <a:lumMod val="65000"/>
                <a:lumOff val="35000"/>
              </a:prstClr>
            </a:solidFill>
            <a:latin typeface="Calibri"/>
          </a:endParaRPr>
        </a:p>
      </cx:txPr>
    </cx:legend>
  </cx:chart>
  <cx:spPr>
    <a:noFill/>
    <a:ln>
      <a:noFill/>
    </a:ln>
  </cx:spPr>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410">
  <cs:axisTitle>
    <cs:lnRef idx="0"/>
    <cs:fillRef idx="0"/>
    <cs:effectRef idx="0"/>
    <cs:fontRef idx="minor">
      <a:schemeClr val="tx1">
        <a:lumMod val="65000"/>
        <a:lumOff val="35000"/>
      </a:schemeClr>
    </cs:fontRef>
    <cs:spPr>
      <a:solidFill>
        <a:schemeClr val="bg1">
          <a:lumMod val="65000"/>
        </a:schemeClr>
      </a:solidFill>
      <a:ln w="19050">
        <a:solidFill>
          <a:schemeClr val="bg1"/>
        </a:solidFill>
      </a:ln>
    </cs:spPr>
    <cs:defRPr sz="1197"/>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cs:chartArea>
  <cs:dataLabel>
    <cs:lnRef idx="0"/>
    <cs:fillRef idx="0"/>
    <cs:effectRef idx="0"/>
    <cs:fontRef idx="minor">
      <a:schemeClr val="lt1"/>
    </cs:fontRef>
    <cs:defRPr sz="1197"/>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862"/>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414">
  <cs:axisTitle>
    <cs:lnRef idx="0"/>
    <cs:fillRef idx="0"/>
    <cs:effectRef idx="0"/>
    <cs:fontRef idx="major">
      <a:schemeClr val="dk1">
        <a:lumMod val="50000"/>
        <a:lumOff val="50000"/>
      </a:schemeClr>
    </cs:fontRef>
    <cs:spPr>
      <a:solidFill>
        <a:schemeClr val="bg1">
          <a:lumMod val="85000"/>
        </a:schemeClr>
      </a:solidFill>
      <a:ln w="19050">
        <a:solidFill>
          <a:schemeClr val="bg1"/>
        </a:solidFill>
      </a:ln>
    </cs:spPr>
    <cs:defRPr sz="1197"/>
  </cs:axisTitle>
  <cs:categoryAxis>
    <cs:lnRef idx="0"/>
    <cs:fillRef idx="0"/>
    <cs:effectRef idx="0"/>
    <cs:fontRef idx="major">
      <a:schemeClr val="dk1">
        <a:lumMod val="50000"/>
        <a:lumOff val="50000"/>
      </a:schemeClr>
    </cs:fontRef>
    <cs:defRPr sz="1197"/>
  </cs:categoryAxis>
  <cs:chartArea>
    <cs:lnRef idx="0"/>
    <cs:fillRef idx="0"/>
    <cs:effectRef idx="0"/>
    <cs:fontRef idx="minor">
      <a:schemeClr val="dk1"/>
    </cs:fontRef>
    <cs:spPr>
      <a:pattFill prst="dkDnDiag">
        <a:fgClr>
          <a:schemeClr val="lt1"/>
        </a:fgClr>
        <a:bgClr>
          <a:schemeClr val="dk1">
            <a:lumMod val="10000"/>
            <a:lumOff val="90000"/>
          </a:schemeClr>
        </a:bgClr>
      </a:pattFill>
      <a:ln w="9525" cap="flat" cmpd="sng" algn="ctr">
        <a:solidFill>
          <a:schemeClr val="dk1">
            <a:lumMod val="15000"/>
            <a:lumOff val="85000"/>
          </a:schemeClr>
        </a:solidFill>
        <a:round/>
      </a:ln>
    </cs:spPr>
    <cs:defRPr sz="1197"/>
  </cs:chartArea>
  <cs:dataLabel>
    <cs:lnRef idx="0"/>
    <cs:fillRef idx="0"/>
    <cs:effectRef idx="0"/>
    <cs:fontRef idx="minor">
      <a:schemeClr val="dk1">
        <a:lumMod val="75000"/>
        <a:lumOff val="25000"/>
      </a:schemeClr>
    </cs:fontRef>
    <cs:defRPr sz="1197"/>
    <cs:bodyPr lIns="38100" tIns="19050" rIns="38100" bIns="19050">
      <a:spAutoFit/>
    </cs:bodyPr>
  </cs:dataLabel>
  <cs:dataLabelCallout>
    <cs:lnRef idx="0"/>
    <cs:fillRef idx="0"/>
    <cs:effectRef idx="0"/>
    <cs:fontRef idx="major">
      <a:schemeClr val="dk1">
        <a:lumMod val="50000"/>
        <a:lumOff val="50000"/>
      </a:schemeClr>
    </cs:fontRef>
    <cs:spPr>
      <a:solidFill>
        <a:schemeClr val="lt1">
          <a:alpha val="75000"/>
        </a:schemeClr>
      </a:solidFill>
      <a:ln w="9525">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9525">
        <a:solidFill>
          <a:schemeClr val="lt1"/>
        </a:solidFill>
      </a:ln>
    </cs:spPr>
  </cs:dataPoint>
  <cs:dataPoint3D>
    <cs:lnRef idx="0"/>
    <cs:fillRef idx="0">
      <cs:styleClr val="auto"/>
    </cs:fillRef>
    <cs:effectRef idx="0"/>
    <cs:fontRef idx="minor">
      <a:schemeClr val="tx1"/>
    </cs:fontRef>
    <cs:spPr>
      <a:solidFill>
        <a:schemeClr val="phClr"/>
      </a:solidFill>
      <a:ln w="9525">
        <a:solidFill>
          <a:schemeClr val="lt1"/>
        </a:solidFill>
      </a:ln>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2857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solidFill>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lumOff val="10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50000"/>
        </a:schemeClr>
      </a:solidFill>
    </cs:spPr>
    <cs:defRPr sz="1197"/>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ajor">
      <a:schemeClr val="dk1">
        <a:lumMod val="50000"/>
        <a:lumOff val="50000"/>
      </a:schemeClr>
    </cs:fontRef>
    <cs:defRPr sz="1197"/>
  </cs:seriesAxis>
  <cs:seriesLine>
    <cs:lnRef idx="0"/>
    <cs:fillRef idx="0"/>
    <cs:effectRef idx="0"/>
    <cs:fontRef idx="minor">
      <a:schemeClr val="dk1"/>
    </cs:fontRef>
    <cs:spPr>
      <a:ln w="9525" cap="flat">
        <a:solidFill>
          <a:schemeClr val="bg1">
            <a:lumMod val="50000"/>
          </a:schemeClr>
        </a:solidFill>
        <a:round/>
      </a:ln>
    </cs:spPr>
  </cs:seriesLine>
  <cs:title>
    <cs:lnRef idx="0"/>
    <cs:fillRef idx="0"/>
    <cs:effectRef idx="0"/>
    <cs:fontRef idx="major">
      <a:schemeClr val="dk1">
        <a:lumMod val="50000"/>
        <a:lumOff val="50000"/>
      </a:schemeClr>
    </cs:fontRef>
    <cs:defRPr sz="2128" b="1" spc="0" normalizeH="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ajor">
      <a:schemeClr val="dk1">
        <a:lumMod val="50000"/>
        <a:lumOff val="50000"/>
      </a:schemeClr>
    </cs:fontRef>
    <cs:defRPr sz="1197"/>
  </cs:trendlineLabel>
  <cs:upBar>
    <cs:lnRef idx="0"/>
    <cs:fillRef idx="0"/>
    <cs:effectRef idx="0"/>
    <cs:fontRef idx="minor">
      <a:schemeClr val="dk1"/>
    </cs:fontRef>
    <cs:spPr>
      <a:solidFill>
        <a:schemeClr val="lt1"/>
      </a:solidFill>
    </cs:spPr>
  </cs:upBar>
  <cs:valueAxis>
    <cs:lnRef idx="0"/>
    <cs:fillRef idx="0"/>
    <cs:effectRef idx="0"/>
    <cs:fontRef idx="major">
      <a:schemeClr val="dk1">
        <a:lumMod val="50000"/>
        <a:lumOff val="50000"/>
      </a:schemeClr>
    </cs:fontRef>
    <cs:defRPr sz="1197"/>
  </cs:valueAxis>
  <cs:wall>
    <cs:lnRef idx="0"/>
    <cs:fillRef idx="0"/>
    <cs:effectRef idx="0"/>
    <cs:fontRef idx="minor">
      <a:schemeClr val="dk1"/>
    </cs:fontRef>
  </cs:wall>
</cs:chartStyle>
</file>

<file path=ppt/comments/comment1.xml><?xml version="1.0" encoding="utf-8"?>
<p:cmLst xmlns:a="http://schemas.openxmlformats.org/drawingml/2006/main" xmlns:r="http://schemas.openxmlformats.org/officeDocument/2006/relationships" xmlns:p="http://schemas.openxmlformats.org/presentationml/2006/main">
  <p:cm authorId="2" dt="2022-01-04T12:20:50.692" idx="1">
    <p:pos x="10" y="10"/>
    <p:text>If we were reimbursed did we not receive federal funds?</p:text>
    <p:extLst>
      <p:ext uri="{C676402C-5697-4E1C-873F-D02D1690AC5C}">
        <p15:threadingInfo xmlns:p15="http://schemas.microsoft.com/office/powerpoint/2012/main" timeZoneBias="30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2" dt="2022-01-04T12:22:12.608" idx="2">
    <p:pos x="7440" y="899"/>
    <p:text>Can we include our actual operating budget? Also, do we receive capital appropriations?</p:text>
    <p:extLst>
      <p:ext uri="{C676402C-5697-4E1C-873F-D02D1690AC5C}">
        <p15:threadingInfo xmlns:p15="http://schemas.microsoft.com/office/powerpoint/2012/main" timeZoneBias="30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735" cy="466088"/>
          </a:xfrm>
          <a:prstGeom prst="rect">
            <a:avLst/>
          </a:prstGeom>
        </p:spPr>
        <p:txBody>
          <a:bodyPr vert="horz" lIns="91294" tIns="45647" rIns="91294" bIns="45647" rtlCol="0"/>
          <a:lstStyle>
            <a:lvl1pPr algn="l">
              <a:defRPr sz="1200"/>
            </a:lvl1pPr>
          </a:lstStyle>
          <a:p>
            <a:endParaRPr lang="en-US"/>
          </a:p>
        </p:txBody>
      </p:sp>
      <p:sp>
        <p:nvSpPr>
          <p:cNvPr id="3" name="Date Placeholder 2"/>
          <p:cNvSpPr>
            <a:spLocks noGrp="1"/>
          </p:cNvSpPr>
          <p:nvPr>
            <p:ph type="dt" sz="quarter" idx="1"/>
          </p:nvPr>
        </p:nvSpPr>
        <p:spPr>
          <a:xfrm>
            <a:off x="3971081" y="1"/>
            <a:ext cx="3037735" cy="466088"/>
          </a:xfrm>
          <a:prstGeom prst="rect">
            <a:avLst/>
          </a:prstGeom>
        </p:spPr>
        <p:txBody>
          <a:bodyPr vert="horz" lIns="91294" tIns="45647" rIns="91294" bIns="45647" rtlCol="0"/>
          <a:lstStyle>
            <a:lvl1pPr algn="r">
              <a:defRPr sz="1200"/>
            </a:lvl1pPr>
          </a:lstStyle>
          <a:p>
            <a:fld id="{F98AFE8A-11B1-43F3-BBC7-641FA45E6451}" type="datetimeFigureOut">
              <a:rPr lang="en-US" smtClean="0"/>
              <a:t>1/10/2022</a:t>
            </a:fld>
            <a:endParaRPr lang="en-US"/>
          </a:p>
        </p:txBody>
      </p:sp>
      <p:sp>
        <p:nvSpPr>
          <p:cNvPr id="4" name="Footer Placeholder 3"/>
          <p:cNvSpPr>
            <a:spLocks noGrp="1"/>
          </p:cNvSpPr>
          <p:nvPr>
            <p:ph type="ftr" sz="quarter" idx="2"/>
          </p:nvPr>
        </p:nvSpPr>
        <p:spPr>
          <a:xfrm>
            <a:off x="0" y="8830312"/>
            <a:ext cx="3037735" cy="466088"/>
          </a:xfrm>
          <a:prstGeom prst="rect">
            <a:avLst/>
          </a:prstGeom>
        </p:spPr>
        <p:txBody>
          <a:bodyPr vert="horz" lIns="91294" tIns="45647" rIns="91294" bIns="45647" rtlCol="0" anchor="b"/>
          <a:lstStyle>
            <a:lvl1pPr algn="l">
              <a:defRPr sz="1200"/>
            </a:lvl1pPr>
          </a:lstStyle>
          <a:p>
            <a:endParaRPr lang="en-US"/>
          </a:p>
        </p:txBody>
      </p:sp>
      <p:sp>
        <p:nvSpPr>
          <p:cNvPr id="5" name="Slide Number Placeholder 4"/>
          <p:cNvSpPr>
            <a:spLocks noGrp="1"/>
          </p:cNvSpPr>
          <p:nvPr>
            <p:ph type="sldNum" sz="quarter" idx="3"/>
          </p:nvPr>
        </p:nvSpPr>
        <p:spPr>
          <a:xfrm>
            <a:off x="3971081" y="8830312"/>
            <a:ext cx="3037735" cy="466088"/>
          </a:xfrm>
          <a:prstGeom prst="rect">
            <a:avLst/>
          </a:prstGeom>
        </p:spPr>
        <p:txBody>
          <a:bodyPr vert="horz" lIns="91294" tIns="45647" rIns="91294" bIns="45647" rtlCol="0" anchor="b"/>
          <a:lstStyle>
            <a:lvl1pPr algn="r">
              <a:defRPr sz="1200"/>
            </a:lvl1pPr>
          </a:lstStyle>
          <a:p>
            <a:fld id="{F0F8AE32-C804-47BF-BEB8-9C8D38390E51}" type="slidenum">
              <a:rPr lang="en-US" smtClean="0"/>
              <a:t>‹#›</a:t>
            </a:fld>
            <a:endParaRPr lang="en-US"/>
          </a:p>
        </p:txBody>
      </p:sp>
    </p:spTree>
    <p:extLst>
      <p:ext uri="{BB962C8B-B14F-4D97-AF65-F5344CB8AC3E}">
        <p14:creationId xmlns:p14="http://schemas.microsoft.com/office/powerpoint/2010/main" val="22725625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175" tIns="46587" rIns="93175" bIns="46587" rtlCol="0"/>
          <a:lstStyle>
            <a:lvl1pPr algn="l">
              <a:defRPr sz="1200"/>
            </a:lvl1pPr>
          </a:lstStyle>
          <a:p>
            <a:endParaRPr lang="en-US"/>
          </a:p>
        </p:txBody>
      </p:sp>
      <p:sp>
        <p:nvSpPr>
          <p:cNvPr id="3" name="Date Placeholder 2"/>
          <p:cNvSpPr>
            <a:spLocks noGrp="1"/>
          </p:cNvSpPr>
          <p:nvPr>
            <p:ph type="dt" idx="1"/>
          </p:nvPr>
        </p:nvSpPr>
        <p:spPr>
          <a:xfrm>
            <a:off x="3970941" y="0"/>
            <a:ext cx="3037840" cy="464820"/>
          </a:xfrm>
          <a:prstGeom prst="rect">
            <a:avLst/>
          </a:prstGeom>
        </p:spPr>
        <p:txBody>
          <a:bodyPr vert="horz" lIns="93175" tIns="46587" rIns="93175" bIns="46587" rtlCol="0"/>
          <a:lstStyle>
            <a:lvl1pPr algn="r">
              <a:defRPr sz="1200"/>
            </a:lvl1pPr>
          </a:lstStyle>
          <a:p>
            <a:fld id="{415E12B3-652A-421F-B6BD-01F51813992C}" type="datetimeFigureOut">
              <a:rPr lang="en-US" smtClean="0"/>
              <a:pPr/>
              <a:t>1/10/2022</a:t>
            </a:fld>
            <a:endParaRPr lang="en-US"/>
          </a:p>
        </p:txBody>
      </p:sp>
      <p:sp>
        <p:nvSpPr>
          <p:cNvPr id="4" name="Slide Image Placeholder 3"/>
          <p:cNvSpPr>
            <a:spLocks noGrp="1" noRot="1" noChangeAspect="1"/>
          </p:cNvSpPr>
          <p:nvPr>
            <p:ph type="sldImg" idx="2"/>
          </p:nvPr>
        </p:nvSpPr>
        <p:spPr>
          <a:xfrm>
            <a:off x="406400" y="695325"/>
            <a:ext cx="6197600" cy="3487738"/>
          </a:xfrm>
          <a:prstGeom prst="rect">
            <a:avLst/>
          </a:prstGeom>
          <a:noFill/>
          <a:ln w="12700">
            <a:solidFill>
              <a:prstClr val="black"/>
            </a:solidFill>
          </a:ln>
        </p:spPr>
        <p:txBody>
          <a:bodyPr vert="horz" lIns="93175" tIns="46587" rIns="93175" bIns="46587" rtlCol="0" anchor="ctr"/>
          <a:lstStyle/>
          <a:p>
            <a:endParaRPr lang="en-US"/>
          </a:p>
        </p:txBody>
      </p:sp>
      <p:sp>
        <p:nvSpPr>
          <p:cNvPr id="5" name="Notes Placeholder 4"/>
          <p:cNvSpPr>
            <a:spLocks noGrp="1"/>
          </p:cNvSpPr>
          <p:nvPr>
            <p:ph type="body" sz="quarter" idx="3"/>
          </p:nvPr>
        </p:nvSpPr>
        <p:spPr>
          <a:xfrm>
            <a:off x="701041" y="4415791"/>
            <a:ext cx="5608320" cy="4183380"/>
          </a:xfrm>
          <a:prstGeom prst="rect">
            <a:avLst/>
          </a:prstGeom>
        </p:spPr>
        <p:txBody>
          <a:bodyPr vert="horz" lIns="93175" tIns="46587" rIns="93175" bIns="4658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967"/>
            <a:ext cx="3037840" cy="464820"/>
          </a:xfrm>
          <a:prstGeom prst="rect">
            <a:avLst/>
          </a:prstGeom>
        </p:spPr>
        <p:txBody>
          <a:bodyPr vert="horz" lIns="93175" tIns="46587" rIns="93175" bIns="46587" rtlCol="0" anchor="b"/>
          <a:lstStyle>
            <a:lvl1pPr algn="l">
              <a:defRPr sz="1200"/>
            </a:lvl1pPr>
          </a:lstStyle>
          <a:p>
            <a:endParaRPr lang="en-US"/>
          </a:p>
        </p:txBody>
      </p:sp>
      <p:sp>
        <p:nvSpPr>
          <p:cNvPr id="7" name="Slide Number Placeholder 6"/>
          <p:cNvSpPr>
            <a:spLocks noGrp="1"/>
          </p:cNvSpPr>
          <p:nvPr>
            <p:ph type="sldNum" sz="quarter" idx="5"/>
          </p:nvPr>
        </p:nvSpPr>
        <p:spPr>
          <a:xfrm>
            <a:off x="3970941" y="8829967"/>
            <a:ext cx="3037840" cy="464820"/>
          </a:xfrm>
          <a:prstGeom prst="rect">
            <a:avLst/>
          </a:prstGeom>
        </p:spPr>
        <p:txBody>
          <a:bodyPr vert="horz" lIns="93175" tIns="46587" rIns="93175" bIns="46587" rtlCol="0" anchor="b"/>
          <a:lstStyle>
            <a:lvl1pPr algn="r">
              <a:defRPr sz="1200"/>
            </a:lvl1pPr>
          </a:lstStyle>
          <a:p>
            <a:fld id="{AA1258D1-5F91-4AF6-839C-B43E30244A17}" type="slidenum">
              <a:rPr lang="en-US" smtClean="0"/>
              <a:pPr/>
              <a:t>‹#›</a:t>
            </a:fld>
            <a:endParaRPr lang="en-US"/>
          </a:p>
        </p:txBody>
      </p:sp>
    </p:spTree>
    <p:extLst>
      <p:ext uri="{BB962C8B-B14F-4D97-AF65-F5344CB8AC3E}">
        <p14:creationId xmlns:p14="http://schemas.microsoft.com/office/powerpoint/2010/main" val="25335980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A1258D1-5F91-4AF6-839C-B43E30244A17}" type="slidenum">
              <a:rPr lang="en-US" smtClean="0"/>
              <a:pPr/>
              <a:t>1</a:t>
            </a:fld>
            <a:endParaRPr lang="en-US"/>
          </a:p>
        </p:txBody>
      </p:sp>
    </p:spTree>
    <p:extLst>
      <p:ext uri="{BB962C8B-B14F-4D97-AF65-F5344CB8AC3E}">
        <p14:creationId xmlns:p14="http://schemas.microsoft.com/office/powerpoint/2010/main" val="23836602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A1258D1-5F91-4AF6-839C-B43E30244A17}" type="slidenum">
              <a:rPr lang="en-US" smtClean="0"/>
              <a:pPr/>
              <a:t>10</a:t>
            </a:fld>
            <a:endParaRPr lang="en-US"/>
          </a:p>
        </p:txBody>
      </p:sp>
    </p:spTree>
    <p:extLst>
      <p:ext uri="{BB962C8B-B14F-4D97-AF65-F5344CB8AC3E}">
        <p14:creationId xmlns:p14="http://schemas.microsoft.com/office/powerpoint/2010/main" val="15016138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A1258D1-5F91-4AF6-839C-B43E30244A17}" type="slidenum">
              <a:rPr lang="en-US" smtClean="0"/>
              <a:pPr/>
              <a:t>11</a:t>
            </a:fld>
            <a:endParaRPr lang="en-US"/>
          </a:p>
        </p:txBody>
      </p:sp>
    </p:spTree>
    <p:extLst>
      <p:ext uri="{BB962C8B-B14F-4D97-AF65-F5344CB8AC3E}">
        <p14:creationId xmlns:p14="http://schemas.microsoft.com/office/powerpoint/2010/main" val="22017254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2937">
              <a:defRPr/>
            </a:pPr>
            <a:r>
              <a:rPr lang="en-US" sz="1800" dirty="0">
                <a:latin typeface="Dubai Light" panose="020B0303030403030204" pitchFamily="34" charset="-78"/>
                <a:ea typeface="Calibri" panose="020F0502020204030204" pitchFamily="34" charset="0"/>
                <a:cs typeface="Times New Roman" panose="02020603050405020304" pitchFamily="18" charset="0"/>
              </a:rPr>
              <a:t>CHE has a $160,000 federal AmeriCorps Grant. This request is for specific federal authority tied to the grant. Previously the agency has used federal authority from its GEAR-UP appropriation.</a:t>
            </a:r>
          </a:p>
          <a:p>
            <a:pPr defTabSz="912937">
              <a:defRPr/>
            </a:pPr>
            <a:endParaRPr lang="en-US" sz="18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AA1258D1-5F91-4AF6-839C-B43E30244A17}" type="slidenum">
              <a:rPr lang="en-US" smtClean="0"/>
              <a:pPr/>
              <a:t>12</a:t>
            </a:fld>
            <a:endParaRPr lang="en-US"/>
          </a:p>
        </p:txBody>
      </p:sp>
    </p:spTree>
    <p:extLst>
      <p:ext uri="{BB962C8B-B14F-4D97-AF65-F5344CB8AC3E}">
        <p14:creationId xmlns:p14="http://schemas.microsoft.com/office/powerpoint/2010/main" val="39753888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1258D1-5F91-4AF6-839C-B43E30244A17}" type="slidenum">
              <a:rPr lang="en-US" smtClean="0"/>
              <a:pPr/>
              <a:t>13</a:t>
            </a:fld>
            <a:endParaRPr lang="en-US"/>
          </a:p>
        </p:txBody>
      </p:sp>
    </p:spTree>
    <p:extLst>
      <p:ext uri="{BB962C8B-B14F-4D97-AF65-F5344CB8AC3E}">
        <p14:creationId xmlns:p14="http://schemas.microsoft.com/office/powerpoint/2010/main" val="31890772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A1258D1-5F91-4AF6-839C-B43E30244A17}" type="slidenum">
              <a:rPr lang="en-US" smtClean="0"/>
              <a:pPr/>
              <a:t>14</a:t>
            </a:fld>
            <a:endParaRPr lang="en-US"/>
          </a:p>
        </p:txBody>
      </p:sp>
    </p:spTree>
    <p:extLst>
      <p:ext uri="{BB962C8B-B14F-4D97-AF65-F5344CB8AC3E}">
        <p14:creationId xmlns:p14="http://schemas.microsoft.com/office/powerpoint/2010/main" val="41509684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A1258D1-5F91-4AF6-839C-B43E30244A17}" type="slidenum">
              <a:rPr lang="en-US" smtClean="0"/>
              <a:pPr/>
              <a:t>15</a:t>
            </a:fld>
            <a:endParaRPr lang="en-US"/>
          </a:p>
        </p:txBody>
      </p:sp>
    </p:spTree>
    <p:extLst>
      <p:ext uri="{BB962C8B-B14F-4D97-AF65-F5344CB8AC3E}">
        <p14:creationId xmlns:p14="http://schemas.microsoft.com/office/powerpoint/2010/main" val="11850455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A1258D1-5F91-4AF6-839C-B43E30244A17}" type="slidenum">
              <a:rPr lang="en-US" smtClean="0"/>
              <a:pPr/>
              <a:t>16</a:t>
            </a:fld>
            <a:endParaRPr lang="en-US"/>
          </a:p>
        </p:txBody>
      </p:sp>
    </p:spTree>
    <p:extLst>
      <p:ext uri="{BB962C8B-B14F-4D97-AF65-F5344CB8AC3E}">
        <p14:creationId xmlns:p14="http://schemas.microsoft.com/office/powerpoint/2010/main" val="38775278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A1258D1-5F91-4AF6-839C-B43E30244A17}" type="slidenum">
              <a:rPr lang="en-US" smtClean="0"/>
              <a:pPr/>
              <a:t>17</a:t>
            </a:fld>
            <a:endParaRPr lang="en-US"/>
          </a:p>
        </p:txBody>
      </p:sp>
    </p:spTree>
    <p:extLst>
      <p:ext uri="{BB962C8B-B14F-4D97-AF65-F5344CB8AC3E}">
        <p14:creationId xmlns:p14="http://schemas.microsoft.com/office/powerpoint/2010/main" val="3946825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A1258D1-5F91-4AF6-839C-B43E30244A17}" type="slidenum">
              <a:rPr lang="en-US" smtClean="0"/>
              <a:pPr/>
              <a:t>18</a:t>
            </a:fld>
            <a:endParaRPr lang="en-US"/>
          </a:p>
        </p:txBody>
      </p:sp>
    </p:spTree>
    <p:extLst>
      <p:ext uri="{BB962C8B-B14F-4D97-AF65-F5344CB8AC3E}">
        <p14:creationId xmlns:p14="http://schemas.microsoft.com/office/powerpoint/2010/main" val="18353157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Based on the $18,000,000 FY 21-22 appropriation, the request amounts to $450,000.  The funds would be used to increase CHE’s administration and oversight of the program, including hiring staff to manage and monitor the pilot program, Institutes of Innovation</a:t>
            </a:r>
            <a:endParaRPr lang="en-US" dirty="0"/>
          </a:p>
        </p:txBody>
      </p:sp>
      <p:sp>
        <p:nvSpPr>
          <p:cNvPr id="4" name="Slide Number Placeholder 3"/>
          <p:cNvSpPr>
            <a:spLocks noGrp="1"/>
          </p:cNvSpPr>
          <p:nvPr>
            <p:ph type="sldNum" sz="quarter" idx="5"/>
          </p:nvPr>
        </p:nvSpPr>
        <p:spPr/>
        <p:txBody>
          <a:bodyPr/>
          <a:lstStyle/>
          <a:p>
            <a:fld id="{AA1258D1-5F91-4AF6-839C-B43E30244A17}" type="slidenum">
              <a:rPr lang="en-US" smtClean="0"/>
              <a:pPr/>
              <a:t>19</a:t>
            </a:fld>
            <a:endParaRPr lang="en-US"/>
          </a:p>
        </p:txBody>
      </p:sp>
    </p:spTree>
    <p:extLst>
      <p:ext uri="{BB962C8B-B14F-4D97-AF65-F5344CB8AC3E}">
        <p14:creationId xmlns:p14="http://schemas.microsoft.com/office/powerpoint/2010/main" val="2182579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1258D1-5F91-4AF6-839C-B43E30244A17}" type="slidenum">
              <a:rPr lang="en-US" smtClean="0"/>
              <a:pPr/>
              <a:t>2</a:t>
            </a:fld>
            <a:endParaRPr lang="en-US"/>
          </a:p>
        </p:txBody>
      </p:sp>
    </p:spTree>
    <p:extLst>
      <p:ext uri="{BB962C8B-B14F-4D97-AF65-F5344CB8AC3E}">
        <p14:creationId xmlns:p14="http://schemas.microsoft.com/office/powerpoint/2010/main" val="30073453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A1258D1-5F91-4AF6-839C-B43E30244A17}" type="slidenum">
              <a:rPr lang="en-US" smtClean="0"/>
              <a:pPr/>
              <a:t>20</a:t>
            </a:fld>
            <a:endParaRPr lang="en-US"/>
          </a:p>
        </p:txBody>
      </p:sp>
    </p:spTree>
    <p:extLst>
      <p:ext uri="{BB962C8B-B14F-4D97-AF65-F5344CB8AC3E}">
        <p14:creationId xmlns:p14="http://schemas.microsoft.com/office/powerpoint/2010/main" val="28662144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1258D1-5F91-4AF6-839C-B43E30244A17}" type="slidenum">
              <a:rPr lang="en-US" smtClean="0"/>
              <a:pPr/>
              <a:t>21</a:t>
            </a:fld>
            <a:endParaRPr lang="en-US"/>
          </a:p>
        </p:txBody>
      </p:sp>
    </p:spTree>
    <p:extLst>
      <p:ext uri="{BB962C8B-B14F-4D97-AF65-F5344CB8AC3E}">
        <p14:creationId xmlns:p14="http://schemas.microsoft.com/office/powerpoint/2010/main" val="38801637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1258D1-5F91-4AF6-839C-B43E30244A17}" type="slidenum">
              <a:rPr lang="en-US" smtClean="0"/>
              <a:pPr/>
              <a:t>22</a:t>
            </a:fld>
            <a:endParaRPr lang="en-US"/>
          </a:p>
        </p:txBody>
      </p:sp>
    </p:spTree>
    <p:extLst>
      <p:ext uri="{BB962C8B-B14F-4D97-AF65-F5344CB8AC3E}">
        <p14:creationId xmlns:p14="http://schemas.microsoft.com/office/powerpoint/2010/main" val="11618199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1258D1-5F91-4AF6-839C-B43E30244A17}" type="slidenum">
              <a:rPr lang="en-US" smtClean="0"/>
              <a:pPr/>
              <a:t>23</a:t>
            </a:fld>
            <a:endParaRPr lang="en-US"/>
          </a:p>
        </p:txBody>
      </p:sp>
    </p:spTree>
    <p:extLst>
      <p:ext uri="{BB962C8B-B14F-4D97-AF65-F5344CB8AC3E}">
        <p14:creationId xmlns:p14="http://schemas.microsoft.com/office/powerpoint/2010/main" val="18650539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Decrease in 2021 from 2020 relates to not receiving HEEEP and Carolina Cluster appropriations from FY 2019-20 certified lottery surplus.</a:t>
            </a:r>
          </a:p>
          <a:p>
            <a:endParaRPr lang="en-US" dirty="0"/>
          </a:p>
          <a:p>
            <a:endParaRPr lang="en-US" dirty="0"/>
          </a:p>
        </p:txBody>
      </p:sp>
      <p:sp>
        <p:nvSpPr>
          <p:cNvPr id="4" name="Slide Number Placeholder 3"/>
          <p:cNvSpPr>
            <a:spLocks noGrp="1"/>
          </p:cNvSpPr>
          <p:nvPr>
            <p:ph type="sldNum" sz="quarter" idx="5"/>
          </p:nvPr>
        </p:nvSpPr>
        <p:spPr/>
        <p:txBody>
          <a:bodyPr/>
          <a:lstStyle/>
          <a:p>
            <a:fld id="{AA1258D1-5F91-4AF6-839C-B43E30244A17}" type="slidenum">
              <a:rPr lang="en-US" smtClean="0"/>
              <a:pPr/>
              <a:t>3</a:t>
            </a:fld>
            <a:endParaRPr lang="en-US"/>
          </a:p>
        </p:txBody>
      </p:sp>
    </p:spTree>
    <p:extLst>
      <p:ext uri="{BB962C8B-B14F-4D97-AF65-F5344CB8AC3E}">
        <p14:creationId xmlns:p14="http://schemas.microsoft.com/office/powerpoint/2010/main" val="254647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pPr>
              <a:lnSpc>
                <a:spcPts val="1298"/>
              </a:lnSpc>
            </a:pPr>
            <a:r>
              <a:rPr lang="en-US" sz="1100" b="1" i="1" dirty="0">
                <a:latin typeface="Dubai Light" panose="020B0303030403030204" pitchFamily="34" charset="-78"/>
                <a:ea typeface="Calibri" panose="020F0502020204030204" pitchFamily="34" charset="0"/>
                <a:cs typeface="Times New Roman" panose="02020603050405020304" pitchFamily="18" charset="0"/>
              </a:rPr>
              <a:t>Continuation of Need-based Grant Funding - $60,000,000 and 1.00 FTEs</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342351" indent="-342351">
              <a:lnSpc>
                <a:spcPts val="1298"/>
              </a:lnSpc>
              <a:buFont typeface="Symbol" panose="05050102010706020507" pitchFamily="18" charset="2"/>
              <a:buChar char=""/>
            </a:pPr>
            <a:r>
              <a:rPr lang="en-US" sz="1100" dirty="0">
                <a:latin typeface="Dubai Light" panose="020B0303030403030204" pitchFamily="34" charset="-78"/>
                <a:ea typeface="Calibri" panose="020F0502020204030204" pitchFamily="34" charset="0"/>
                <a:cs typeface="Times New Roman" panose="02020603050405020304" pitchFamily="18" charset="0"/>
              </a:rPr>
              <a:t>Funds will be allocated to students with demonstrable need based on information contained in the Free Application for Federal Student Aid (FAFSA)</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342351" indent="-342351">
              <a:lnSpc>
                <a:spcPts val="1298"/>
              </a:lnSpc>
              <a:buFont typeface="Symbol" panose="05050102010706020507" pitchFamily="18" charset="2"/>
              <a:buChar char=""/>
            </a:pPr>
            <a:r>
              <a:rPr lang="en-US" sz="1100" dirty="0">
                <a:latin typeface="Dubai Light" panose="020B0303030403030204" pitchFamily="34" charset="-78"/>
                <a:ea typeface="Calibri" panose="020F0502020204030204" pitchFamily="34" charset="0"/>
                <a:cs typeface="Times New Roman" panose="02020603050405020304" pitchFamily="18" charset="0"/>
              </a:rPr>
              <a:t>The CHE requests authority to expend 0.25% of its annual need-based appropriation for administration</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741761" lvl="1" indent="-285293">
              <a:lnSpc>
                <a:spcPts val="1298"/>
              </a:lnSpc>
              <a:buFont typeface="Courier New" panose="02070309020205020404" pitchFamily="49" charset="0"/>
              <a:buChar char="o"/>
            </a:pPr>
            <a:r>
              <a:rPr lang="en-US" sz="1100" dirty="0">
                <a:latin typeface="Dubai Light" panose="020B0303030403030204" pitchFamily="34" charset="-78"/>
                <a:ea typeface="Calibri" panose="020F0502020204030204" pitchFamily="34" charset="0"/>
                <a:cs typeface="Times New Roman" panose="02020603050405020304" pitchFamily="18" charset="0"/>
              </a:rPr>
              <a:t>Based on the FY 2021-22 appropriation of $72,000,000, this would equate to $180,000</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741761" lvl="1" indent="-285293">
              <a:lnSpc>
                <a:spcPts val="1298"/>
              </a:lnSpc>
              <a:buFont typeface="Courier New" panose="02070309020205020404" pitchFamily="49" charset="0"/>
              <a:buChar char="o"/>
            </a:pPr>
            <a:r>
              <a:rPr lang="en-US" sz="1100" dirty="0">
                <a:latin typeface="Dubai Light" panose="020B0303030403030204" pitchFamily="34" charset="-78"/>
                <a:ea typeface="Calibri" panose="020F0502020204030204" pitchFamily="34" charset="0"/>
                <a:cs typeface="Times New Roman" panose="02020603050405020304" pitchFamily="18" charset="0"/>
              </a:rPr>
              <a:t>Administrative costs will fund increased oversight of the program, including hiring an additional auditor to ensure program integrity</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nSpc>
                <a:spcPts val="1298"/>
              </a:lnSpc>
            </a:pPr>
            <a:r>
              <a:rPr lang="en-US" sz="1100" dirty="0">
                <a:latin typeface="Dubai Light" panose="020B0303030403030204" pitchFamily="34" charset="-78"/>
                <a:ea typeface="Calibri" panose="020F0502020204030204" pitchFamily="34" charset="0"/>
                <a:cs typeface="Times New Roman" panose="02020603050405020304" pitchFamily="18" charset="0"/>
              </a:rPr>
              <a:t>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nSpc>
                <a:spcPts val="1298"/>
              </a:lnSpc>
            </a:pPr>
            <a:r>
              <a:rPr lang="en-US" sz="1100" b="1" i="1" dirty="0">
                <a:latin typeface="Dubai Light" panose="020B0303030403030204" pitchFamily="34" charset="-78"/>
                <a:ea typeface="Calibri" panose="020F0502020204030204" pitchFamily="34" charset="0"/>
                <a:cs typeface="Times New Roman" panose="02020603050405020304" pitchFamily="18" charset="0"/>
              </a:rPr>
              <a:t>ASCEND 60x30 Initiatives - $750,000 and 6.00 FTEs</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342351" indent="-342351">
              <a:lnSpc>
                <a:spcPts val="1298"/>
              </a:lnSpc>
              <a:buFont typeface="Symbol" panose="05050102010706020507" pitchFamily="18" charset="2"/>
              <a:buChar char=""/>
            </a:pPr>
            <a:r>
              <a:rPr lang="en-US" sz="1100" dirty="0">
                <a:latin typeface="Dubai Light" panose="020B0303030403030204" pitchFamily="34" charset="-78"/>
                <a:ea typeface="Calibri" panose="020F0502020204030204" pitchFamily="34" charset="0"/>
                <a:cs typeface="Times New Roman" panose="02020603050405020304" pitchFamily="18" charset="0"/>
              </a:rPr>
              <a:t>College Access Network: The CHE will expand its pilot “Ambassadors” program, with the goal of placing at least one peer mentor on each public institute of higher education campus the first year with expansion in subsequent years.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342351" indent="-342351">
              <a:lnSpc>
                <a:spcPts val="1298"/>
              </a:lnSpc>
              <a:buFont typeface="Symbol" panose="05050102010706020507" pitchFamily="18" charset="2"/>
              <a:buChar char=""/>
            </a:pPr>
            <a:r>
              <a:rPr lang="en-US" sz="1100" dirty="0">
                <a:latin typeface="Dubai Light" panose="020B0303030403030204" pitchFamily="34" charset="-78"/>
                <a:ea typeface="Calibri" panose="020F0502020204030204" pitchFamily="34" charset="0"/>
                <a:cs typeface="Times New Roman" panose="02020603050405020304" pitchFamily="18" charset="0"/>
              </a:rPr>
              <a:t>Transfer of Academic Credit Between Institutions: The CHE, in collaboration with the South Carolina Technical College System and the public university, will develop strategies to refine and perfect the transfer of credits among institutions. This work will include the development of a statewide reverse transfer agreement, a transferable statewide general education core curriculum of at least 30 credit hours, and a common core numbering equivalency matrix. Courses within the general education core curriculum will transfer one-to-one among all public (and participating independent) institutions of higher learning and, if applicable, will fulfill major and degree requirements at the receiving institution.</a:t>
            </a:r>
            <a:r>
              <a:rPr lang="en-US" dirty="0">
                <a:latin typeface="Dubai Light" panose="020B0303030403030204" pitchFamily="34" charset="-78"/>
                <a:ea typeface="Calibri" panose="020F0502020204030204" pitchFamily="34" charset="0"/>
                <a:cs typeface="Times New Roman" panose="02020603050405020304" pitchFamily="18" charset="0"/>
              </a:rPr>
              <a:t>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342351" indent="-342351">
              <a:lnSpc>
                <a:spcPts val="1298"/>
              </a:lnSpc>
              <a:buFont typeface="Symbol" panose="05050102010706020507" pitchFamily="18" charset="2"/>
              <a:buChar char=""/>
            </a:pPr>
            <a:r>
              <a:rPr lang="en-US" sz="1100" dirty="0">
                <a:latin typeface="Dubai Light" panose="020B0303030403030204" pitchFamily="34" charset="-78"/>
                <a:ea typeface="Calibri" panose="020F0502020204030204" pitchFamily="34" charset="0"/>
                <a:cs typeface="Times New Roman" panose="02020603050405020304" pitchFamily="18" charset="0"/>
              </a:rPr>
              <a:t>Dual Enrollment: </a:t>
            </a:r>
            <a:r>
              <a:rPr lang="en-US" dirty="0">
                <a:latin typeface="Dubai Light" panose="020B0303030403030204" pitchFamily="34" charset="-78"/>
                <a:ea typeface="Calibri" panose="020F0502020204030204" pitchFamily="34" charset="0"/>
                <a:cs typeface="Times New Roman" panose="02020603050405020304" pitchFamily="18" charset="0"/>
              </a:rPr>
              <a:t>The CHE, in collaboration with the South Carolina Technical College System and the public universities, will develop and implement best practices in concurrent enrollment programs to expand offerings to more students. At a minimum this will include development of a quality assurance program to give consumers (students, families, transfer institutions) confidence in the quality and integrity of dual enrollment programs. Dual enrollment courses help high school graduation and college-going rates, as well as reducing the cost of and time to earn a degree. For dual enrollment to be effective students, schools, and institutions of higher learning must have confidence in the integrity of dual enrollment courses.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342351" indent="-342351">
              <a:lnSpc>
                <a:spcPts val="1298"/>
              </a:lnSpc>
              <a:buFont typeface="Symbol" panose="05050102010706020507" pitchFamily="18" charset="2"/>
              <a:buChar char=""/>
            </a:pPr>
            <a:r>
              <a:rPr lang="en-US" sz="1100" dirty="0">
                <a:latin typeface="Dubai Light" panose="020B0303030403030204" pitchFamily="34" charset="-78"/>
                <a:ea typeface="Calibri" panose="020F0502020204030204" pitchFamily="34" charset="0"/>
                <a:cs typeface="Times New Roman" panose="02020603050405020304" pitchFamily="18" charset="0"/>
              </a:rPr>
              <a:t>Guided Pathways: </a:t>
            </a:r>
            <a:r>
              <a:rPr lang="en-US" dirty="0">
                <a:latin typeface="Dubai Light" panose="020B0303030403030204" pitchFamily="34" charset="-78"/>
                <a:ea typeface="Calibri" panose="020F0502020204030204" pitchFamily="34" charset="0"/>
                <a:cs typeface="Times New Roman" panose="02020603050405020304" pitchFamily="18" charset="0"/>
              </a:rPr>
              <a:t>The CHE, in collaboration with the South Carolina Technical College System and the public universities, will develop and implement guided pathways to success by specifying clear curricular paths to a degree (degree maps). Guided Pathways provide students with clear information about curricular paths to a degree, reducing “wasted” credits, the overall cost of obtaining a degree, and time to completion.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342351" indent="-342351">
              <a:lnSpc>
                <a:spcPts val="1298"/>
              </a:lnSpc>
              <a:buFont typeface="Symbol" panose="05050102010706020507" pitchFamily="18" charset="2"/>
              <a:buChar char=""/>
            </a:pPr>
            <a:r>
              <a:rPr lang="en-US" dirty="0">
                <a:latin typeface="Dubai Light" panose="020B0303030403030204" pitchFamily="34" charset="-78"/>
                <a:ea typeface="Calibri" panose="020F0502020204030204" pitchFamily="34" charset="0"/>
                <a:cs typeface="Times New Roman" panose="02020603050405020304" pitchFamily="18" charset="0"/>
              </a:rPr>
              <a:t>Encourage “on-time” completion: The CHE, in collaboration with the South Carolina Technical College System and the public universities, Develop and implement an “on-time” completion plan, two years for associate degrees and four years for baccalaureate degrees.</a:t>
            </a:r>
            <a:r>
              <a:rPr lang="en-US" sz="1100" dirty="0">
                <a:solidFill>
                  <a:srgbClr val="333333"/>
                </a:solidFill>
                <a:latin typeface="Dubai Light" panose="020B0303030403030204" pitchFamily="34" charset="-78"/>
                <a:ea typeface="Calibri" panose="020F0502020204030204" pitchFamily="34" charset="0"/>
                <a:cs typeface="Times New Roman" panose="02020603050405020304" pitchFamily="18" charset="0"/>
              </a:rPr>
              <a:t> An additional year or two in college is expensive. While a student may not pay any more in tuition and fees, housing, dining, and other living expenses, as well as the lost wages they could have earned if they had graduated on-time, can amount to $50,000 or more.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342351" indent="-342351">
              <a:lnSpc>
                <a:spcPts val="1298"/>
              </a:lnSpc>
              <a:buFont typeface="Symbol" panose="05050102010706020507" pitchFamily="18" charset="2"/>
              <a:buChar char=""/>
            </a:pPr>
            <a:r>
              <a:rPr lang="en-US" dirty="0">
                <a:latin typeface="Dubai Light" panose="020B0303030403030204" pitchFamily="34" charset="-78"/>
                <a:ea typeface="Calibri" panose="020F0502020204030204" pitchFamily="34" charset="0"/>
                <a:cs typeface="Times New Roman" panose="02020603050405020304" pitchFamily="18" charset="0"/>
              </a:rPr>
              <a:t>Best Practices in Remedial Education: The CHE, in collaboration with the South Carolina Technical College System and the public universities, will develop strategies to reduce the need for and improve the effectiveness of remedial education, based on research published by regional educational associations, institutions of higher education, and other organizations with expertise in developmental or remedial education. In South Carolina more than 60 percent of students are not prepared for college-level work. To address this our work will focus on the following:</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741761" lvl="1" indent="-285293">
              <a:lnSpc>
                <a:spcPts val="1298"/>
              </a:lnSpc>
              <a:buFont typeface="Courier New" panose="02070309020205020404" pitchFamily="49" charset="0"/>
              <a:buChar char="o"/>
            </a:pPr>
            <a:r>
              <a:rPr lang="en-US" dirty="0">
                <a:latin typeface="Dubai Light" panose="020B0303030403030204" pitchFamily="34" charset="-78"/>
                <a:ea typeface="Calibri" panose="020F0502020204030204" pitchFamily="34" charset="0"/>
                <a:cs typeface="Times New Roman" panose="02020603050405020304" pitchFamily="18" charset="0"/>
              </a:rPr>
              <a:t>Develop common definitions for remediation, college readiness, and career readiness</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741761" lvl="1" indent="-285293">
              <a:lnSpc>
                <a:spcPts val="1298"/>
              </a:lnSpc>
              <a:buFont typeface="Courier New" panose="02070309020205020404" pitchFamily="49" charset="0"/>
              <a:buChar char="o"/>
              <a:tabLst>
                <a:tab pos="912937" algn="l"/>
              </a:tabLst>
            </a:pPr>
            <a:r>
              <a:rPr lang="en-US" dirty="0">
                <a:latin typeface="Dubai Light" panose="020B0303030403030204" pitchFamily="34" charset="-78"/>
                <a:ea typeface="Calibri" panose="020F0502020204030204" pitchFamily="34" charset="0"/>
                <a:cs typeface="Times New Roman" panose="02020603050405020304" pitchFamily="18" charset="0"/>
              </a:rPr>
              <a:t>Update the CHE Recommended High School College-Preparatory Curriculum.</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741761" lvl="1" indent="-285293">
              <a:lnSpc>
                <a:spcPts val="1298"/>
              </a:lnSpc>
              <a:buFont typeface="Courier New" panose="02070309020205020404" pitchFamily="49" charset="0"/>
              <a:buChar char="o"/>
              <a:tabLst>
                <a:tab pos="912937" algn="l"/>
              </a:tabLst>
            </a:pPr>
            <a:r>
              <a:rPr lang="en-US" dirty="0">
                <a:latin typeface="Dubai Light" panose="020B0303030403030204" pitchFamily="34" charset="-78"/>
                <a:ea typeface="Calibri" panose="020F0502020204030204" pitchFamily="34" charset="0"/>
                <a:cs typeface="Times New Roman" panose="02020603050405020304" pitchFamily="18" charset="0"/>
              </a:rPr>
              <a:t>Develop a statewide college-readiness Assessment and Placement Policy.</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741761" lvl="1" indent="-285293">
              <a:lnSpc>
                <a:spcPts val="1298"/>
              </a:lnSpc>
              <a:buFont typeface="Courier New" panose="02070309020205020404" pitchFamily="49" charset="0"/>
              <a:buChar char="o"/>
            </a:pPr>
            <a:r>
              <a:rPr lang="en-US" dirty="0">
                <a:latin typeface="Dubai Light" panose="020B0303030403030204" pitchFamily="34" charset="-78"/>
                <a:ea typeface="Calibri" panose="020F0502020204030204" pitchFamily="34" charset="0"/>
                <a:cs typeface="Times New Roman" panose="02020603050405020304" pitchFamily="18" charset="0"/>
              </a:rPr>
              <a:t>Ensure college-level gateway courses are aligned with programs of study.</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741761" lvl="1" indent="-285293">
              <a:lnSpc>
                <a:spcPts val="1298"/>
              </a:lnSpc>
              <a:buFont typeface="Courier New" panose="02070309020205020404" pitchFamily="49" charset="0"/>
              <a:buChar char="o"/>
            </a:pPr>
            <a:r>
              <a:rPr lang="en-US" dirty="0">
                <a:latin typeface="Dubai Light" panose="020B0303030403030204" pitchFamily="34" charset="-78"/>
                <a:ea typeface="Calibri" panose="020F0502020204030204" pitchFamily="34" charset="0"/>
                <a:cs typeface="Times New Roman" panose="02020603050405020304" pitchFamily="18" charset="0"/>
              </a:rPr>
              <a:t>Implement corequisite instruction in mathematics and English.</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741761" lvl="1" indent="-285293">
              <a:lnSpc>
                <a:spcPts val="1298"/>
              </a:lnSpc>
              <a:buFont typeface="Courier New" panose="02070309020205020404" pitchFamily="49" charset="0"/>
              <a:buChar char="o"/>
            </a:pPr>
            <a:r>
              <a:rPr lang="en-US" dirty="0">
                <a:latin typeface="Dubai Light" panose="020B0303030403030204" pitchFamily="34" charset="-78"/>
                <a:ea typeface="Calibri" panose="020F0502020204030204" pitchFamily="34" charset="0"/>
                <a:cs typeface="Times New Roman" panose="02020603050405020304" pitchFamily="18" charset="0"/>
              </a:rPr>
              <a:t>Conduct early assessment of college readiness in high school.</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741761" lvl="1" indent="-285293">
              <a:lnSpc>
                <a:spcPts val="1298"/>
              </a:lnSpc>
              <a:buFont typeface="Courier New" panose="02070309020205020404" pitchFamily="49" charset="0"/>
              <a:buChar char="o"/>
            </a:pPr>
            <a:r>
              <a:rPr lang="en-US" dirty="0">
                <a:latin typeface="Dubai Light" panose="020B0303030403030204" pitchFamily="34" charset="-78"/>
                <a:ea typeface="Calibri" panose="020F0502020204030204" pitchFamily="34" charset="0"/>
                <a:cs typeface="Times New Roman" panose="02020603050405020304" pitchFamily="18" charset="0"/>
              </a:rPr>
              <a:t>Develop an accountability and data reporting structure.</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456468">
              <a:lnSpc>
                <a:spcPts val="1298"/>
              </a:lnSpc>
            </a:pPr>
            <a:r>
              <a:rPr lang="en-US" sz="1100" dirty="0">
                <a:latin typeface="Dubai Light" panose="020B0303030403030204" pitchFamily="34" charset="-78"/>
                <a:ea typeface="Calibri" panose="020F0502020204030204" pitchFamily="34" charset="0"/>
                <a:cs typeface="Times New Roman" panose="02020603050405020304" pitchFamily="18" charset="0"/>
              </a:rPr>
              <a:t>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nSpc>
                <a:spcPts val="1298"/>
              </a:lnSpc>
            </a:pPr>
            <a:r>
              <a:rPr lang="en-US" sz="1100" b="1" i="1" dirty="0">
                <a:latin typeface="Dubai Light" panose="020B0303030403030204" pitchFamily="34" charset="-78"/>
                <a:ea typeface="Calibri" panose="020F0502020204030204" pitchFamily="34" charset="0"/>
                <a:cs typeface="Times New Roman" panose="02020603050405020304" pitchFamily="18" charset="0"/>
              </a:rPr>
              <a:t>AmeriCorps Grant State Match - $60,000 and 0.00 FTEs</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342351" indent="-342351">
              <a:lnSpc>
                <a:spcPts val="1298"/>
              </a:lnSpc>
              <a:buFont typeface="Symbol" panose="05050102010706020507" pitchFamily="18" charset="2"/>
              <a:buChar char=""/>
            </a:pPr>
            <a:r>
              <a:rPr lang="en-US" sz="1100" dirty="0">
                <a:latin typeface="Dubai Light" panose="020B0303030403030204" pitchFamily="34" charset="-78"/>
                <a:ea typeface="Calibri" panose="020F0502020204030204" pitchFamily="34" charset="0"/>
                <a:cs typeface="Times New Roman" panose="02020603050405020304" pitchFamily="18" charset="0"/>
              </a:rPr>
              <a:t>Funds will match $160,000 in federal grant dollars. AmeriCorps grant supports postsecondary enrollment by mentoring at-risk high school students. The program creates a strong college awareness, promotes college access, and aids in ensuring that students make the right financial decisions to afford post-secondary education.</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nSpc>
                <a:spcPts val="1298"/>
              </a:lnSpc>
            </a:pPr>
            <a:r>
              <a:rPr lang="en-US" sz="1100" b="1" dirty="0">
                <a:latin typeface="Dubai Light" panose="020B0303030403030204" pitchFamily="34" charset="-78"/>
                <a:ea typeface="Calibri" panose="020F0502020204030204" pitchFamily="34" charset="0"/>
                <a:cs typeface="Times New Roman" panose="02020603050405020304" pitchFamily="18" charset="0"/>
              </a:rPr>
              <a:t>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nSpc>
                <a:spcPts val="1298"/>
              </a:lnSpc>
            </a:pPr>
            <a:r>
              <a:rPr lang="en-US" sz="1100" b="1" i="1" dirty="0">
                <a:latin typeface="Dubai Light" panose="020B0303030403030204" pitchFamily="34" charset="-78"/>
                <a:ea typeface="Calibri" panose="020F0502020204030204" pitchFamily="34" charset="0"/>
                <a:cs typeface="Times New Roman" panose="02020603050405020304" pitchFamily="18" charset="0"/>
              </a:rPr>
              <a:t>PASCAL - $1,500,000 and 0.00 FTEs</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342351" indent="-342351">
              <a:lnSpc>
                <a:spcPts val="1298"/>
              </a:lnSpc>
              <a:buFont typeface="Symbol" panose="05050102010706020507" pitchFamily="18" charset="2"/>
              <a:buChar char=""/>
            </a:pPr>
            <a:r>
              <a:rPr lang="en-US" sz="1100" dirty="0">
                <a:latin typeface="Dubai Light" panose="020B0303030403030204" pitchFamily="34" charset="-78"/>
                <a:ea typeface="Calibri" panose="020F0502020204030204" pitchFamily="34" charset="0"/>
                <a:cs typeface="Times New Roman" panose="02020603050405020304" pitchFamily="18" charset="0"/>
              </a:rPr>
              <a:t>For FY 2022-23, PASCAL, the state higher education electronic library, will use this recurring funding to provide additional support for the library consortium’s system tools, pay for content licensing, and provide support for access and affordability programs, including programs to reduce textbook costs for students.</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AA1258D1-5F91-4AF6-839C-B43E30244A17}" type="slidenum">
              <a:rPr lang="en-US" smtClean="0"/>
              <a:pPr/>
              <a:t>4</a:t>
            </a:fld>
            <a:endParaRPr lang="en-US"/>
          </a:p>
        </p:txBody>
      </p:sp>
    </p:spTree>
    <p:extLst>
      <p:ext uri="{BB962C8B-B14F-4D97-AF65-F5344CB8AC3E}">
        <p14:creationId xmlns:p14="http://schemas.microsoft.com/office/powerpoint/2010/main" val="37628682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FAFSA = Free Application for Federal Student Aid </a:t>
            </a:r>
          </a:p>
          <a:p>
            <a:endParaRPr lang="en-US" dirty="0"/>
          </a:p>
          <a:p>
            <a:r>
              <a:rPr lang="en-US" dirty="0"/>
              <a:t>For FY 21-22, $12 million from general funds and $60 million from the Lottery Expenditure Account.</a:t>
            </a:r>
          </a:p>
          <a:p>
            <a:endParaRPr lang="en-US" dirty="0"/>
          </a:p>
          <a:p>
            <a:r>
              <a:rPr lang="en-US" dirty="0"/>
              <a:t>CHE will allocate the funds to the public institutions and to the Tuitions Grants Commission using its current methodology, which is based on in-state undergraduate headcount enrollment and federal Pell grant recipients.  </a:t>
            </a:r>
          </a:p>
          <a:p>
            <a:endParaRPr lang="en-US" dirty="0"/>
          </a:p>
          <a:p>
            <a:r>
              <a:rPr lang="en-US" dirty="0"/>
              <a:t>Specific allocation for adult learners because many of these individuals have some college credit.  Also, due to other financial responsibilities, they may need assistance to complete their postsecondary education. </a:t>
            </a:r>
          </a:p>
          <a:p>
            <a:endParaRPr lang="en-US" b="1" dirty="0">
              <a:latin typeface="Dubai Medium" panose="020B0603030403030204" pitchFamily="34" charset="-78"/>
              <a:cs typeface="Dubai Medium" panose="020B0603030403030204" pitchFamily="34" charset="-78"/>
            </a:endParaRPr>
          </a:p>
          <a:p>
            <a:r>
              <a:rPr lang="en-US" dirty="0"/>
              <a:t>Additional admin funds would be used to ensure institutions are distributing funds appropriately and provide additional administration support to students, families and institutions.</a:t>
            </a:r>
          </a:p>
        </p:txBody>
      </p:sp>
      <p:sp>
        <p:nvSpPr>
          <p:cNvPr id="4" name="Slide Number Placeholder 3"/>
          <p:cNvSpPr>
            <a:spLocks noGrp="1"/>
          </p:cNvSpPr>
          <p:nvPr>
            <p:ph type="sldNum" sz="quarter" idx="5"/>
          </p:nvPr>
        </p:nvSpPr>
        <p:spPr/>
        <p:txBody>
          <a:bodyPr/>
          <a:lstStyle/>
          <a:p>
            <a:pPr defTabSz="912937">
              <a:defRPr/>
            </a:pPr>
            <a:fld id="{D90E050C-FF02-4061-BD49-8CBE64785712}" type="slidenum">
              <a:rPr lang="en-US">
                <a:solidFill>
                  <a:prstClr val="black"/>
                </a:solidFill>
                <a:latin typeface="Calibri" panose="020F0502020204030204"/>
              </a:rPr>
              <a:pPr defTabSz="912937">
                <a:defRPr/>
              </a:pPr>
              <a:t>5</a:t>
            </a:fld>
            <a:endParaRPr lang="en-US">
              <a:solidFill>
                <a:prstClr val="black"/>
              </a:solidFill>
              <a:latin typeface="Calibri" panose="020F0502020204030204"/>
            </a:endParaRPr>
          </a:p>
        </p:txBody>
      </p:sp>
    </p:spTree>
    <p:extLst>
      <p:ext uri="{BB962C8B-B14F-4D97-AF65-F5344CB8AC3E}">
        <p14:creationId xmlns:p14="http://schemas.microsoft.com/office/powerpoint/2010/main" val="17758743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94719" y="4394547"/>
            <a:ext cx="6352715" cy="4481296"/>
          </a:xfrm>
        </p:spPr>
        <p:txBody>
          <a:bodyPr>
            <a:normAutofit fontScale="85000" lnSpcReduction="10000"/>
          </a:bodyPr>
          <a:lstStyle/>
          <a:p>
            <a:pPr marL="228234">
              <a:lnSpc>
                <a:spcPts val="1198"/>
              </a:lnSpc>
            </a:pPr>
            <a:r>
              <a:rPr lang="en-US" dirty="0">
                <a:latin typeface="Dubai Light" panose="020B0303030403030204" pitchFamily="34" charset="-78"/>
                <a:ea typeface="Calibri" panose="020F0502020204030204" pitchFamily="34" charset="0"/>
                <a:cs typeface="Times New Roman" panose="02020603050405020304" pitchFamily="18" charset="0"/>
              </a:rPr>
              <a:t>$750,000 in recurring funds to support multiple Ascend 60x30 initiatives that provide greater access to higher education, remove hurdles from students’ degree path, and increase completions.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228234">
              <a:lnSpc>
                <a:spcPts val="1198"/>
              </a:lnSpc>
            </a:pPr>
            <a:endParaRPr lang="en-US" sz="1100" u="sng" dirty="0">
              <a:latin typeface="Calibri" panose="020F0502020204030204" pitchFamily="34" charset="0"/>
              <a:ea typeface="Calibri" panose="020F0502020204030204" pitchFamily="34" charset="0"/>
              <a:cs typeface="Times New Roman" panose="02020603050405020304" pitchFamily="18" charset="0"/>
            </a:endParaRPr>
          </a:p>
          <a:p>
            <a:pPr marL="456468" indent="-228234">
              <a:lnSpc>
                <a:spcPts val="1198"/>
              </a:lnSpc>
              <a:buFont typeface="+mj-lt"/>
              <a:buAutoNum type="arabicPeriod"/>
            </a:pPr>
            <a:r>
              <a:rPr lang="en-US" u="sng" dirty="0">
                <a:latin typeface="Dubai Light" panose="020B0303030403030204" pitchFamily="34" charset="-78"/>
                <a:ea typeface="Calibri" panose="020F0502020204030204" pitchFamily="34" charset="0"/>
                <a:cs typeface="Times New Roman" panose="02020603050405020304" pitchFamily="18" charset="0"/>
              </a:rPr>
              <a:t> </a:t>
            </a:r>
            <a:r>
              <a:rPr lang="en-US" u="sng" dirty="0">
                <a:latin typeface="Dubai Light" panose="020B0303030403030204" pitchFamily="34" charset="-78"/>
                <a:ea typeface="Calibri" panose="020F0502020204030204" pitchFamily="34" charset="0"/>
                <a:cs typeface="Dubai Light" panose="020B0303030403030204" pitchFamily="34" charset="-78"/>
              </a:rPr>
              <a:t>College Access Network: </a:t>
            </a:r>
            <a:r>
              <a:rPr lang="en-US" dirty="0">
                <a:latin typeface="Dubai Light" panose="020B0303030403030204" pitchFamily="34" charset="-78"/>
                <a:ea typeface="Calibri" panose="020F0502020204030204" pitchFamily="34" charset="0"/>
                <a:cs typeface="Times New Roman" panose="02020603050405020304" pitchFamily="18" charset="0"/>
              </a:rPr>
              <a:t>expand pilot “Ambassadors” program, with the goal of placing at least one peer mentor on each public IHE in first year and increasing in subsequent years.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342351" indent="-342351">
              <a:lnSpc>
                <a:spcPts val="1198"/>
              </a:lnSpc>
              <a:buFont typeface="+mj-lt"/>
              <a:buAutoNum type="arabicPeriod"/>
            </a:pPr>
            <a:r>
              <a:rPr lang="en-US" u="sng" dirty="0">
                <a:latin typeface="Dubai Light" panose="020B0303030403030204" pitchFamily="34" charset="-78"/>
                <a:ea typeface="Calibri" panose="020F0502020204030204" pitchFamily="34" charset="0"/>
                <a:cs typeface="Dubai Light" panose="020B0303030403030204" pitchFamily="34" charset="-78"/>
              </a:rPr>
              <a:t>Transfer of academic credits between institutions: </a:t>
            </a:r>
            <a:r>
              <a:rPr lang="en-US" dirty="0">
                <a:latin typeface="Dubai Light" panose="020B0303030403030204" pitchFamily="34" charset="-78"/>
                <a:ea typeface="Calibri" panose="020F0502020204030204" pitchFamily="34" charset="0"/>
                <a:cs typeface="Times New Roman" panose="02020603050405020304" pitchFamily="18" charset="0"/>
              </a:rPr>
              <a:t>develop strategies to refine and perfect the transfer of credits among institutions. Including the development of a statewide Reverse Transfer agreement, a transferable statewide general education core curriculum of at least 30 credit hours, and a common course numbering equivalency matrix. Additionally, the CHE will establish a statewide transfer advisory committee, and host regular convenings for transfer specialists and professionals to share best practices and learn from one another.</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342351" indent="-342351">
              <a:lnSpc>
                <a:spcPts val="1198"/>
              </a:lnSpc>
              <a:buFont typeface="+mj-lt"/>
              <a:buAutoNum type="arabicPeriod"/>
            </a:pPr>
            <a:r>
              <a:rPr lang="en-US" u="sng" dirty="0">
                <a:latin typeface="Dubai Light" panose="020B0303030403030204" pitchFamily="34" charset="-78"/>
                <a:ea typeface="Calibri" panose="020F0502020204030204" pitchFamily="34" charset="0"/>
                <a:cs typeface="Dubai Light" panose="020B0303030403030204" pitchFamily="34" charset="-78"/>
              </a:rPr>
              <a:t>Dual Enrollment: </a:t>
            </a:r>
            <a:r>
              <a:rPr lang="en-US" dirty="0">
                <a:latin typeface="Dubai Light" panose="020B0303030403030204" pitchFamily="34" charset="-78"/>
                <a:ea typeface="Calibri" panose="020F0502020204030204" pitchFamily="34" charset="0"/>
              </a:rPr>
              <a:t>with the South Carolina State Technical College System and the public universities, develop and implement best practices in concurrent enrollment programs to expand offerings to more students, including development of a quality assurance program to give consumers (students, families, transfer institutions) confidence in the quality and integrity of dual enrollment programs.  Dual enrollment courses help high school graduation and college-going rates, as well as reducing the cost of and time to earn a degree. </a:t>
            </a:r>
            <a:endParaRPr lang="en-US" sz="1100" dirty="0">
              <a:latin typeface="Times New Roman" panose="02020603050405020304" pitchFamily="18" charset="0"/>
              <a:ea typeface="Calibri" panose="020F0502020204030204" pitchFamily="34" charset="0"/>
            </a:endParaRPr>
          </a:p>
          <a:p>
            <a:pPr marL="342351" indent="-342351">
              <a:lnSpc>
                <a:spcPts val="1198"/>
              </a:lnSpc>
              <a:buFont typeface="+mj-lt"/>
              <a:buAutoNum type="arabicPeriod"/>
            </a:pPr>
            <a:r>
              <a:rPr lang="en-US" u="sng" dirty="0">
                <a:latin typeface="Dubai Light" panose="020B0303030403030204" pitchFamily="34" charset="-78"/>
                <a:ea typeface="Calibri" panose="020F0502020204030204" pitchFamily="34" charset="0"/>
                <a:cs typeface="Dubai Light" panose="020B0303030403030204" pitchFamily="34" charset="-78"/>
              </a:rPr>
              <a:t>Guided Pathways:</a:t>
            </a:r>
            <a:r>
              <a:rPr lang="en-US" dirty="0">
                <a:latin typeface="Dubai Light" panose="020B0303030403030204" pitchFamily="34" charset="-78"/>
                <a:ea typeface="Calibri" panose="020F0502020204030204" pitchFamily="34" charset="0"/>
              </a:rPr>
              <a:t> with the South Carolina State Technical College System and the public universities, will develop and implement guided pathways to success by specifying clear curricular paths to a degree (degree maps). Guided Pathways will reduce “wasted” credits, the overall cost of obtaining a degree, and time to completion </a:t>
            </a:r>
            <a:endParaRPr lang="en-US" sz="1100" dirty="0">
              <a:latin typeface="Times New Roman" panose="02020603050405020304" pitchFamily="18" charset="0"/>
              <a:ea typeface="Calibri" panose="020F0502020204030204" pitchFamily="34" charset="0"/>
            </a:endParaRPr>
          </a:p>
          <a:p>
            <a:pPr marL="342351" indent="-342351">
              <a:lnSpc>
                <a:spcPts val="1198"/>
              </a:lnSpc>
              <a:buFont typeface="+mj-lt"/>
              <a:buAutoNum type="arabicPeriod"/>
            </a:pPr>
            <a:r>
              <a:rPr lang="en-US" u="sng" dirty="0">
                <a:latin typeface="Dubai Light" panose="020B0303030403030204" pitchFamily="34" charset="-78"/>
                <a:ea typeface="Calibri" panose="020F0502020204030204" pitchFamily="34" charset="0"/>
                <a:cs typeface="Dubai Light" panose="020B0303030403030204" pitchFamily="34" charset="-78"/>
              </a:rPr>
              <a:t>Encourage “on-time” completion</a:t>
            </a:r>
            <a:r>
              <a:rPr lang="en-US" u="sng" dirty="0">
                <a:latin typeface="Dubai Light" panose="020B0303030403030204" pitchFamily="34" charset="-78"/>
                <a:ea typeface="Calibri" panose="020F0502020204030204" pitchFamily="34" charset="0"/>
                <a:cs typeface="Dubai Light" panose="020B0303030403030204" pitchFamily="34" charset="-78"/>
              </a:rPr>
              <a:t>: </a:t>
            </a:r>
            <a:r>
              <a:rPr lang="en-US" dirty="0">
                <a:latin typeface="Dubai Light" panose="020B0303030403030204" pitchFamily="34" charset="-78"/>
                <a:ea typeface="Calibri" panose="020F0502020204030204" pitchFamily="34" charset="0"/>
              </a:rPr>
              <a:t> with the South Carolina State Technical College System and the public universities, will develop and implement an “on-time” completion plan, two years for associate degrees and four years for baccalaureate degrees. </a:t>
            </a:r>
          </a:p>
          <a:p>
            <a:pPr marL="342351" indent="-342351">
              <a:lnSpc>
                <a:spcPts val="1198"/>
              </a:lnSpc>
              <a:buFont typeface="+mj-lt"/>
              <a:buAutoNum type="arabicPeriod"/>
            </a:pPr>
            <a:r>
              <a:rPr lang="en-US" u="sng" dirty="0">
                <a:latin typeface="Dubai Light" panose="020B0303030403030204" pitchFamily="34" charset="-78"/>
                <a:ea typeface="Calibri" panose="020F0502020204030204" pitchFamily="34" charset="0"/>
                <a:cs typeface="Dubai Light" panose="020B0303030403030204" pitchFamily="34" charset="-78"/>
              </a:rPr>
              <a:t>Ascend 60x30 Initiatives: Best Practices in Remedial Education: </a:t>
            </a:r>
            <a:r>
              <a:rPr lang="en-US" dirty="0">
                <a:latin typeface="Dubai Light" panose="020B0303030403030204" pitchFamily="34" charset="-78"/>
                <a:ea typeface="Calibri" panose="020F0502020204030204" pitchFamily="34" charset="0"/>
              </a:rPr>
              <a:t>with the South Carolina State Technical College System and the public universities, will develop strategies to reduce the need for and improve the effectiveness of remedial education, based on research published by regional educational associations, institutions of higher education, and other organizations with expertise in developmental or remedial education. </a:t>
            </a:r>
            <a:endParaRPr lang="en-US" sz="1100" dirty="0">
              <a:latin typeface="Times New Roman" panose="02020603050405020304" pitchFamily="18"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pPr defTabSz="456468">
              <a:defRPr/>
            </a:pPr>
            <a:fld id="{AA1258D1-5F91-4AF6-839C-B43E30244A17}" type="slidenum">
              <a:rPr lang="en-US">
                <a:solidFill>
                  <a:prstClr val="black"/>
                </a:solidFill>
                <a:latin typeface="Calibri"/>
              </a:rPr>
              <a:pPr defTabSz="456468">
                <a:defRPr/>
              </a:pPr>
              <a:t>6</a:t>
            </a:fld>
            <a:endParaRPr lang="en-US" dirty="0">
              <a:solidFill>
                <a:prstClr val="black"/>
              </a:solidFill>
              <a:latin typeface="Calibri"/>
            </a:endParaRPr>
          </a:p>
        </p:txBody>
      </p:sp>
    </p:spTree>
    <p:extLst>
      <p:ext uri="{BB962C8B-B14F-4D97-AF65-F5344CB8AC3E}">
        <p14:creationId xmlns:p14="http://schemas.microsoft.com/office/powerpoint/2010/main" val="37573071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Federal funds is $160,000. Required state match is $60,000. </a:t>
            </a:r>
          </a:p>
        </p:txBody>
      </p:sp>
      <p:sp>
        <p:nvSpPr>
          <p:cNvPr id="4" name="Slide Number Placeholder 3"/>
          <p:cNvSpPr>
            <a:spLocks noGrp="1"/>
          </p:cNvSpPr>
          <p:nvPr>
            <p:ph type="sldNum" sz="quarter" idx="5"/>
          </p:nvPr>
        </p:nvSpPr>
        <p:spPr/>
        <p:txBody>
          <a:bodyPr/>
          <a:lstStyle/>
          <a:p>
            <a:pPr defTabSz="912937">
              <a:defRPr/>
            </a:pPr>
            <a:fld id="{D90E050C-FF02-4061-BD49-8CBE64785712}" type="slidenum">
              <a:rPr lang="en-US">
                <a:solidFill>
                  <a:prstClr val="black"/>
                </a:solidFill>
                <a:latin typeface="Calibri" panose="020F0502020204030204"/>
              </a:rPr>
              <a:pPr defTabSz="912937">
                <a:defRPr/>
              </a:pPr>
              <a:t>7</a:t>
            </a:fld>
            <a:endParaRPr lang="en-US">
              <a:solidFill>
                <a:prstClr val="black"/>
              </a:solidFill>
              <a:latin typeface="Calibri" panose="020F0502020204030204"/>
            </a:endParaRPr>
          </a:p>
        </p:txBody>
      </p:sp>
    </p:spTree>
    <p:extLst>
      <p:ext uri="{BB962C8B-B14F-4D97-AF65-F5344CB8AC3E}">
        <p14:creationId xmlns:p14="http://schemas.microsoft.com/office/powerpoint/2010/main" val="19950382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ea typeface="Verdana" panose="020B0604030504040204" pitchFamily="34" charset="0"/>
                <a:cs typeface="Verdana" panose="020B0604030504040204" pitchFamily="34" charset="0"/>
              </a:rPr>
              <a:t>This is of particular importance to the 80% of South Carolina students who attend one of the 50 schools whose library budgets constitute less than 40% of total academic library expenditures within the state. For these students, PASCAL resources constitute most ­­ if not nearly all­­ of the academic resources available to them for their academic course of study. Content is licensed annually or on a multi­year basis from academic publishers.</a:t>
            </a:r>
          </a:p>
          <a:p>
            <a:endParaRPr lang="en-US" dirty="0">
              <a:ea typeface="Verdana" panose="020B0604030504040204" pitchFamily="34" charset="0"/>
            </a:endParaRPr>
          </a:p>
          <a:p>
            <a:r>
              <a:rPr lang="en-US" dirty="0">
                <a:ea typeface="Verdana" panose="020B0604030504040204" pitchFamily="34" charset="0"/>
              </a:rPr>
              <a:t>For FY 22-23, PSCAL will continue to mitigate the impact of COVID-19 on institutional budgets by providing additional support for the two major system tools, utilizing up to $750,000 of the FY 22-23 requested amount.  Content licensing are up to $650,000.  Remaining funds are used to support accessibility and affordability programs, like initiatives designed to leverage library resources to reduce textbook costs.  </a:t>
            </a:r>
          </a:p>
          <a:p>
            <a:endParaRPr lang="en-US" dirty="0">
              <a:ea typeface="Verdana" panose="020B0604030504040204" pitchFamily="34" charset="0"/>
            </a:endParaRPr>
          </a:p>
          <a:p>
            <a:r>
              <a:rPr lang="en-US" dirty="0">
                <a:ea typeface="Verdana" panose="020B0604030504040204" pitchFamily="34" charset="0"/>
              </a:rPr>
              <a:t>The CHE requests recurring funds due to the importance of maintaining universal student access to PASCAL resources and providing stability for students.  </a:t>
            </a:r>
            <a:endParaRPr lang="en-US" dirty="0"/>
          </a:p>
        </p:txBody>
      </p:sp>
      <p:sp>
        <p:nvSpPr>
          <p:cNvPr id="4" name="Slide Number Placeholder 3"/>
          <p:cNvSpPr>
            <a:spLocks noGrp="1"/>
          </p:cNvSpPr>
          <p:nvPr>
            <p:ph type="sldNum" sz="quarter" idx="5"/>
          </p:nvPr>
        </p:nvSpPr>
        <p:spPr/>
        <p:txBody>
          <a:bodyPr/>
          <a:lstStyle/>
          <a:p>
            <a:pPr defTabSz="912937">
              <a:defRPr/>
            </a:pPr>
            <a:fld id="{D90E050C-FF02-4061-BD49-8CBE64785712}" type="slidenum">
              <a:rPr lang="en-US">
                <a:solidFill>
                  <a:prstClr val="black"/>
                </a:solidFill>
                <a:latin typeface="Calibri" panose="020F0502020204030204"/>
              </a:rPr>
              <a:pPr defTabSz="912937">
                <a:defRPr/>
              </a:pPr>
              <a:t>8</a:t>
            </a:fld>
            <a:endParaRPr lang="en-US">
              <a:solidFill>
                <a:prstClr val="black"/>
              </a:solidFill>
              <a:latin typeface="Calibri" panose="020F0502020204030204"/>
            </a:endParaRPr>
          </a:p>
        </p:txBody>
      </p:sp>
    </p:spTree>
    <p:extLst>
      <p:ext uri="{BB962C8B-B14F-4D97-AF65-F5344CB8AC3E}">
        <p14:creationId xmlns:p14="http://schemas.microsoft.com/office/powerpoint/2010/main" val="32192820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ts val="1298"/>
              </a:lnSpc>
            </a:pPr>
            <a:r>
              <a:rPr lang="en-US" sz="1800" b="1" i="1" dirty="0">
                <a:latin typeface="Dubai Light" panose="020B0303030403030204" pitchFamily="34" charset="-78"/>
                <a:ea typeface="Calibri" panose="020F0502020204030204" pitchFamily="34" charset="0"/>
                <a:cs typeface="Times New Roman" panose="02020603050405020304" pitchFamily="18" charset="0"/>
              </a:rPr>
              <a:t>Near Completers Pilot - $10,000,000 and 0.00 FTEs</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342351" indent="-342351">
              <a:lnSpc>
                <a:spcPts val="1298"/>
              </a:lnSpc>
              <a:buFont typeface="Symbol" panose="05050102010706020507" pitchFamily="18" charset="2"/>
              <a:buChar char=""/>
            </a:pPr>
            <a:r>
              <a:rPr lang="en-US" sz="1800" dirty="0">
                <a:latin typeface="Dubai Light" panose="020B0303030403030204" pitchFamily="34" charset="-78"/>
                <a:ea typeface="Calibri" panose="020F0502020204030204" pitchFamily="34" charset="0"/>
                <a:cs typeface="Times New Roman" panose="02020603050405020304" pitchFamily="18" charset="0"/>
              </a:rPr>
              <a:t>CHE originally requested that $10,000,000 of its need-based grant appropriation be allocated specifically for adult learners. After additional consideration, we would like to separate this request from the need-based allocation.</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342351" indent="-342351">
              <a:lnSpc>
                <a:spcPts val="1298"/>
              </a:lnSpc>
              <a:buFont typeface="Symbol" panose="05050102010706020507" pitchFamily="18" charset="2"/>
              <a:buChar char=""/>
            </a:pPr>
            <a:r>
              <a:rPr lang="en-US" sz="1800" dirty="0">
                <a:latin typeface="Dubai Light" panose="020B0303030403030204" pitchFamily="34" charset="-78"/>
                <a:ea typeface="Calibri" panose="020F0502020204030204" pitchFamily="34" charset="0"/>
                <a:cs typeface="Times New Roman" panose="02020603050405020304" pitchFamily="18" charset="0"/>
              </a:rPr>
              <a:t>The $10,000,000 will be targeted specifically at students who are at least 24 years of age who have some college but no credential or degree and are “near completers” or those with less than one-year remaining for degree or credential.</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342351" indent="-342351">
              <a:lnSpc>
                <a:spcPts val="1298"/>
              </a:lnSpc>
              <a:buFont typeface="Symbol" panose="05050102010706020507" pitchFamily="18" charset="2"/>
              <a:buChar char=""/>
            </a:pPr>
            <a:r>
              <a:rPr lang="en-US" sz="1800" dirty="0">
                <a:latin typeface="Dubai Light" panose="020B0303030403030204" pitchFamily="34" charset="-78"/>
                <a:ea typeface="Calibri" panose="020F0502020204030204" pitchFamily="34" charset="0"/>
                <a:cs typeface="Times New Roman" panose="02020603050405020304" pitchFamily="18" charset="0"/>
              </a:rPr>
              <a:t>The CHE will develop the program and clear outcome indicators. Providing support to entice students to return to post-secondary education will increase the pool of South Carolinians with high-quality postsecondary credentials and provide additional labor supply for the state’s employers.</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AA1258D1-5F91-4AF6-839C-B43E30244A17}" type="slidenum">
              <a:rPr lang="en-US" smtClean="0"/>
              <a:pPr/>
              <a:t>9</a:t>
            </a:fld>
            <a:endParaRPr lang="en-US"/>
          </a:p>
        </p:txBody>
      </p:sp>
    </p:spTree>
    <p:extLst>
      <p:ext uri="{BB962C8B-B14F-4D97-AF65-F5344CB8AC3E}">
        <p14:creationId xmlns:p14="http://schemas.microsoft.com/office/powerpoint/2010/main" val="61868436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443649" y="4602416"/>
            <a:ext cx="7304705" cy="791936"/>
          </a:xfrm>
        </p:spPr>
        <p:txBody>
          <a:bodyPr>
            <a:normAutofit/>
          </a:bodyPr>
          <a:lstStyle>
            <a:lvl1pPr>
              <a:lnSpc>
                <a:spcPct val="100000"/>
              </a:lnSpc>
              <a:defRPr sz="3600" b="1" baseline="0">
                <a:solidFill>
                  <a:srgbClr val="EBB11E"/>
                </a:solidFill>
                <a:latin typeface="Avenir Next LT Pro" panose="020B0504020202020204" pitchFamily="34" charset="0"/>
                <a:cs typeface="Avenir Next LT Pro" panose="020B0504020202020204" pitchFamily="34" charset="0"/>
              </a:defRPr>
            </a:lvl1pPr>
          </a:lstStyle>
          <a:p>
            <a:r>
              <a:rPr lang="en-US" dirty="0"/>
              <a:t>Presentation Title</a:t>
            </a:r>
          </a:p>
        </p:txBody>
      </p:sp>
      <p:sp>
        <p:nvSpPr>
          <p:cNvPr id="9" name="TextBox 8"/>
          <p:cNvSpPr txBox="1"/>
          <p:nvPr/>
        </p:nvSpPr>
        <p:spPr>
          <a:xfrm>
            <a:off x="3422950" y="-450295"/>
            <a:ext cx="184731" cy="369332"/>
          </a:xfrm>
          <a:prstGeom prst="rect">
            <a:avLst/>
          </a:prstGeom>
          <a:noFill/>
        </p:spPr>
        <p:txBody>
          <a:bodyPr wrap="none" rtlCol="0">
            <a:spAutoFit/>
          </a:bodyPr>
          <a:lstStyle/>
          <a:p>
            <a:endParaRPr lang="en-US" sz="1800" dirty="0"/>
          </a:p>
        </p:txBody>
      </p:sp>
      <p:sp>
        <p:nvSpPr>
          <p:cNvPr id="19" name="Text Placeholder 18">
            <a:extLst>
              <a:ext uri="{FF2B5EF4-FFF2-40B4-BE49-F238E27FC236}">
                <a16:creationId xmlns:a16="http://schemas.microsoft.com/office/drawing/2014/main" id="{7797FBA2-06E2-4233-A01F-0599D828F2D3}"/>
              </a:ext>
            </a:extLst>
          </p:cNvPr>
          <p:cNvSpPr>
            <a:spLocks noGrp="1"/>
          </p:cNvSpPr>
          <p:nvPr>
            <p:ph type="body" sz="quarter" idx="11" hasCustomPrompt="1"/>
          </p:nvPr>
        </p:nvSpPr>
        <p:spPr>
          <a:xfrm>
            <a:off x="3263900" y="5425454"/>
            <a:ext cx="5664200" cy="599143"/>
          </a:xfrm>
        </p:spPr>
        <p:txBody>
          <a:bodyPr>
            <a:normAutofit/>
          </a:bodyPr>
          <a:lstStyle>
            <a:lvl1pPr marL="0" indent="0" algn="ctr">
              <a:buNone/>
              <a:defRPr sz="2400">
                <a:solidFill>
                  <a:srgbClr val="4065AA"/>
                </a:solidFill>
                <a:latin typeface="Avenir Next LT Pro" panose="020B0504020202020204" pitchFamily="34" charset="0"/>
              </a:defRPr>
            </a:lvl1pPr>
          </a:lstStyle>
          <a:p>
            <a:pPr lvl="0"/>
            <a:r>
              <a:rPr lang="en-US" dirty="0"/>
              <a:t>Subtitle</a:t>
            </a:r>
          </a:p>
        </p:txBody>
      </p:sp>
      <p:sp>
        <p:nvSpPr>
          <p:cNvPr id="5" name="Date Placeholder 4">
            <a:extLst>
              <a:ext uri="{FF2B5EF4-FFF2-40B4-BE49-F238E27FC236}">
                <a16:creationId xmlns:a16="http://schemas.microsoft.com/office/drawing/2014/main" id="{EA137766-BB39-4AD5-8EAE-C02017E60C00}"/>
              </a:ext>
            </a:extLst>
          </p:cNvPr>
          <p:cNvSpPr>
            <a:spLocks noGrp="1"/>
          </p:cNvSpPr>
          <p:nvPr>
            <p:ph type="dt" sz="half" idx="12"/>
          </p:nvPr>
        </p:nvSpPr>
        <p:spPr>
          <a:xfrm>
            <a:off x="4673599" y="3970957"/>
            <a:ext cx="2844800" cy="365125"/>
          </a:xfrm>
        </p:spPr>
        <p:txBody>
          <a:bodyPr anchor="b"/>
          <a:lstStyle>
            <a:lvl1pPr algn="ctr">
              <a:defRPr>
                <a:solidFill>
                  <a:schemeClr val="bg1">
                    <a:lumMod val="75000"/>
                  </a:schemeClr>
                </a:solidFill>
                <a:latin typeface="Dubai Light" panose="020B0303030403030204" pitchFamily="34" charset="-78"/>
                <a:cs typeface="Dubai Light" panose="020B0303030403030204" pitchFamily="34" charset="-78"/>
              </a:defRPr>
            </a:lvl1pPr>
          </a:lstStyle>
          <a:p>
            <a:fld id="{A19D6C22-BF2D-41F7-BA7A-C519BE144C63}" type="datetime1">
              <a:rPr lang="en-US" smtClean="0"/>
              <a:t>1/10/2022</a:t>
            </a:fld>
            <a:endParaRPr lang="en-US"/>
          </a:p>
        </p:txBody>
      </p:sp>
      <p:pic>
        <p:nvPicPr>
          <p:cNvPr id="11" name="Picture 10">
            <a:extLst>
              <a:ext uri="{FF2B5EF4-FFF2-40B4-BE49-F238E27FC236}">
                <a16:creationId xmlns:a16="http://schemas.microsoft.com/office/drawing/2014/main" id="{DF811407-8C92-440A-A533-A36539BC75E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3281" t="20031" r="23203" b="6876"/>
          <a:stretch/>
        </p:blipFill>
        <p:spPr>
          <a:xfrm>
            <a:off x="4451072" y="833405"/>
            <a:ext cx="3289853" cy="2907470"/>
          </a:xfrm>
          <a:prstGeom prst="rect">
            <a:avLst/>
          </a:prstGeom>
        </p:spPr>
      </p:pic>
    </p:spTree>
    <p:extLst>
      <p:ext uri="{BB962C8B-B14F-4D97-AF65-F5344CB8AC3E}">
        <p14:creationId xmlns:p14="http://schemas.microsoft.com/office/powerpoint/2010/main" val="917183906"/>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905001" y="1535113"/>
            <a:ext cx="5105623" cy="639763"/>
          </a:xfrm>
        </p:spPr>
        <p:txBody>
          <a:bodyPr anchor="ctr">
            <a:noAutofit/>
          </a:bodyPr>
          <a:lstStyle>
            <a:lvl1pPr marL="0" indent="0" algn="ctr">
              <a:buNone/>
              <a:defRPr sz="2400" b="1">
                <a:latin typeface="Dubai Medium" panose="020B0603030403030204" pitchFamily="34" charset="-78"/>
                <a:cs typeface="Dubai Medium" panose="020B0603030403030204" pitchFamily="34" charset="-78"/>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a:t>Click to edit Master text styles</a:t>
            </a:r>
          </a:p>
        </p:txBody>
      </p:sp>
      <p:sp>
        <p:nvSpPr>
          <p:cNvPr id="5" name="Text Placeholder 4"/>
          <p:cNvSpPr>
            <a:spLocks noGrp="1"/>
          </p:cNvSpPr>
          <p:nvPr>
            <p:ph type="body" sz="quarter" idx="3"/>
          </p:nvPr>
        </p:nvSpPr>
        <p:spPr>
          <a:xfrm>
            <a:off x="7102550" y="1535113"/>
            <a:ext cx="4958320" cy="639763"/>
          </a:xfrm>
        </p:spPr>
        <p:txBody>
          <a:bodyPr anchor="ctr">
            <a:normAutofit/>
          </a:bodyPr>
          <a:lstStyle>
            <a:lvl1pPr marL="0" indent="0" algn="ctr">
              <a:buNone/>
              <a:defRPr sz="2400" b="1">
                <a:latin typeface="Dubai Medium" panose="020B0603030403030204" pitchFamily="34" charset="-78"/>
                <a:cs typeface="Dubai Medium" panose="020B0603030403030204" pitchFamily="34" charset="-78"/>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a:t>Click to edit Master text styles</a:t>
            </a:r>
          </a:p>
        </p:txBody>
      </p:sp>
      <p:sp>
        <p:nvSpPr>
          <p:cNvPr id="10" name="Title 1">
            <a:extLst>
              <a:ext uri="{FF2B5EF4-FFF2-40B4-BE49-F238E27FC236}">
                <a16:creationId xmlns:a16="http://schemas.microsoft.com/office/drawing/2014/main" id="{AC341A8F-20BA-4211-976F-DA3056098AA4}"/>
              </a:ext>
            </a:extLst>
          </p:cNvPr>
          <p:cNvSpPr>
            <a:spLocks noGrp="1"/>
          </p:cNvSpPr>
          <p:nvPr>
            <p:ph type="title" hasCustomPrompt="1"/>
          </p:nvPr>
        </p:nvSpPr>
        <p:spPr>
          <a:xfrm>
            <a:off x="1905001" y="283397"/>
            <a:ext cx="10147548" cy="1143000"/>
          </a:xfrm>
        </p:spPr>
        <p:txBody>
          <a:bodyPr/>
          <a:lstStyle>
            <a:lvl1pPr>
              <a:defRPr b="1">
                <a:solidFill>
                  <a:srgbClr val="051C4B"/>
                </a:solidFill>
                <a:latin typeface="Avenir Next LT Pro" panose="020B0504020202020204" pitchFamily="34" charset="0"/>
                <a:cs typeface="Avenir Next LT Pro" panose="020B0504020202020204" pitchFamily="34" charset="0"/>
              </a:defRPr>
            </a:lvl1pPr>
          </a:lstStyle>
          <a:p>
            <a:r>
              <a:rPr lang="en-US" dirty="0"/>
              <a:t>Click to edit text</a:t>
            </a:r>
          </a:p>
        </p:txBody>
      </p:sp>
      <p:sp>
        <p:nvSpPr>
          <p:cNvPr id="11" name="Content Placeholder 2">
            <a:extLst>
              <a:ext uri="{FF2B5EF4-FFF2-40B4-BE49-F238E27FC236}">
                <a16:creationId xmlns:a16="http://schemas.microsoft.com/office/drawing/2014/main" id="{880A0EB8-0F1C-4789-82EA-74FBC7AD4F8B}"/>
              </a:ext>
            </a:extLst>
          </p:cNvPr>
          <p:cNvSpPr>
            <a:spLocks noGrp="1"/>
          </p:cNvSpPr>
          <p:nvPr>
            <p:ph idx="10"/>
          </p:nvPr>
        </p:nvSpPr>
        <p:spPr>
          <a:xfrm>
            <a:off x="1905001" y="2238159"/>
            <a:ext cx="5101640" cy="3588484"/>
          </a:xfrm>
        </p:spPr>
        <p:txBody>
          <a:bodyPr/>
          <a:lstStyle>
            <a:lvl1pPr marL="457189" indent="-457189">
              <a:buSzPct val="100000"/>
              <a:buFontTx/>
              <a:buBlip>
                <a:blip r:embed="rId3"/>
              </a:buBlip>
              <a:defRPr>
                <a:solidFill>
                  <a:srgbClr val="4065AA"/>
                </a:solidFill>
                <a:latin typeface="Dubai Light"/>
                <a:cs typeface="Dubai Light"/>
              </a:defRPr>
            </a:lvl1pPr>
            <a:lvl2pPr marL="990575" indent="-380990">
              <a:buClr>
                <a:srgbClr val="E5A419"/>
              </a:buClr>
              <a:buSzPct val="100000"/>
              <a:buFont typeface="Arial"/>
              <a:buChar char="•"/>
              <a:defRPr>
                <a:solidFill>
                  <a:srgbClr val="4065AA"/>
                </a:solidFill>
                <a:latin typeface="Dubai Light"/>
                <a:cs typeface="Dubai Light"/>
              </a:defRPr>
            </a:lvl2pPr>
            <a:lvl3pPr marL="1523962" indent="-304792">
              <a:buClr>
                <a:srgbClr val="E5A419"/>
              </a:buClr>
              <a:buSzPct val="100000"/>
              <a:buFontTx/>
              <a:buBlip>
                <a:blip r:embed="rId4"/>
              </a:buBlip>
              <a:defRPr>
                <a:solidFill>
                  <a:srgbClr val="4065AA"/>
                </a:solidFill>
                <a:latin typeface="Dubai Light"/>
                <a:cs typeface="Dubai Light"/>
              </a:defRPr>
            </a:lvl3pPr>
            <a:lvl4pPr>
              <a:buClr>
                <a:srgbClr val="E5A419"/>
              </a:buClr>
              <a:defRPr>
                <a:solidFill>
                  <a:srgbClr val="4065AA"/>
                </a:solidFill>
                <a:latin typeface="Dubai Light"/>
                <a:cs typeface="Dubai Light"/>
              </a:defRPr>
            </a:lvl4pPr>
            <a:lvl5pPr>
              <a:defRPr>
                <a:latin typeface="Optima"/>
                <a:cs typeface="Optim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2" name="Content Placeholder 2">
            <a:extLst>
              <a:ext uri="{FF2B5EF4-FFF2-40B4-BE49-F238E27FC236}">
                <a16:creationId xmlns:a16="http://schemas.microsoft.com/office/drawing/2014/main" id="{3C2F59F1-49C7-41A5-AAB1-C15838CA33AD}"/>
              </a:ext>
            </a:extLst>
          </p:cNvPr>
          <p:cNvSpPr>
            <a:spLocks noGrp="1"/>
          </p:cNvSpPr>
          <p:nvPr>
            <p:ph idx="14"/>
          </p:nvPr>
        </p:nvSpPr>
        <p:spPr>
          <a:xfrm>
            <a:off x="7102549" y="2238158"/>
            <a:ext cx="4950000" cy="3588484"/>
          </a:xfrm>
        </p:spPr>
        <p:txBody>
          <a:bodyPr/>
          <a:lstStyle>
            <a:lvl1pPr marL="457189" indent="-457189">
              <a:buSzPct val="100000"/>
              <a:buFontTx/>
              <a:buBlip>
                <a:blip r:embed="rId3"/>
              </a:buBlip>
              <a:defRPr>
                <a:solidFill>
                  <a:srgbClr val="4065AA"/>
                </a:solidFill>
                <a:latin typeface="Dubai Light"/>
                <a:cs typeface="Dubai Light"/>
              </a:defRPr>
            </a:lvl1pPr>
            <a:lvl2pPr marL="990575" indent="-380990">
              <a:buClr>
                <a:srgbClr val="E5A419"/>
              </a:buClr>
              <a:buSzPct val="100000"/>
              <a:buFont typeface="Arial"/>
              <a:buChar char="•"/>
              <a:defRPr>
                <a:solidFill>
                  <a:srgbClr val="4065AA"/>
                </a:solidFill>
                <a:latin typeface="Dubai Light"/>
                <a:cs typeface="Dubai Light"/>
              </a:defRPr>
            </a:lvl2pPr>
            <a:lvl3pPr marL="1523962" indent="-304792">
              <a:buClr>
                <a:srgbClr val="E5A419"/>
              </a:buClr>
              <a:buSzPct val="100000"/>
              <a:buFontTx/>
              <a:buBlip>
                <a:blip r:embed="rId4"/>
              </a:buBlip>
              <a:defRPr>
                <a:solidFill>
                  <a:srgbClr val="4065AA"/>
                </a:solidFill>
                <a:latin typeface="Dubai Light"/>
                <a:cs typeface="Dubai Light"/>
              </a:defRPr>
            </a:lvl3pPr>
            <a:lvl4pPr>
              <a:buClr>
                <a:srgbClr val="E5A419"/>
              </a:buClr>
              <a:defRPr>
                <a:solidFill>
                  <a:srgbClr val="4065AA"/>
                </a:solidFill>
                <a:latin typeface="Dubai Light"/>
                <a:cs typeface="Dubai Light"/>
              </a:defRPr>
            </a:lvl4pPr>
            <a:lvl5pPr>
              <a:defRPr>
                <a:latin typeface="Optima"/>
                <a:cs typeface="Optim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pic>
        <p:nvPicPr>
          <p:cNvPr id="13" name="Picture 12" descr="Commission Logo 2.png">
            <a:extLst>
              <a:ext uri="{FF2B5EF4-FFF2-40B4-BE49-F238E27FC236}">
                <a16:creationId xmlns:a16="http://schemas.microsoft.com/office/drawing/2014/main" id="{DDA31B36-55F5-4F38-B048-6D9E574C20C5}"/>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335633" y="5425268"/>
            <a:ext cx="1716916" cy="1371600"/>
          </a:xfrm>
          <a:prstGeom prst="rect">
            <a:avLst/>
          </a:prstGeom>
        </p:spPr>
      </p:pic>
      <p:sp>
        <p:nvSpPr>
          <p:cNvPr id="14" name="Slide Number Placeholder 8">
            <a:extLst>
              <a:ext uri="{FF2B5EF4-FFF2-40B4-BE49-F238E27FC236}">
                <a16:creationId xmlns:a16="http://schemas.microsoft.com/office/drawing/2014/main" id="{94F35F71-5C84-40C7-BCDB-A030A5ACEC1C}"/>
              </a:ext>
            </a:extLst>
          </p:cNvPr>
          <p:cNvSpPr>
            <a:spLocks noGrp="1"/>
          </p:cNvSpPr>
          <p:nvPr>
            <p:ph type="sldNum" sz="quarter" idx="12"/>
          </p:nvPr>
        </p:nvSpPr>
        <p:spPr>
          <a:xfrm>
            <a:off x="6669219" y="6111068"/>
            <a:ext cx="619107" cy="365125"/>
          </a:xfrm>
        </p:spPr>
        <p:txBody>
          <a:bodyPr/>
          <a:lstStyle>
            <a:lvl1pPr algn="ctr">
              <a:defRPr>
                <a:solidFill>
                  <a:srgbClr val="051C4B"/>
                </a:solidFill>
                <a:latin typeface="Dubai Light" panose="020B0303030403030204" pitchFamily="34" charset="-78"/>
                <a:cs typeface="Dubai Light" panose="020B0303030403030204" pitchFamily="34" charset="-78"/>
              </a:defRPr>
            </a:lvl1pPr>
          </a:lstStyle>
          <a:p>
            <a:fld id="{A1D46623-C34D-4B2C-BEF2-8EB426E982AD}" type="slidenum">
              <a:rPr lang="en-US" smtClean="0"/>
              <a:t>‹#›</a:t>
            </a:fld>
            <a:endParaRPr lang="en-US" dirty="0"/>
          </a:p>
        </p:txBody>
      </p:sp>
    </p:spTree>
    <p:extLst>
      <p:ext uri="{BB962C8B-B14F-4D97-AF65-F5344CB8AC3E}">
        <p14:creationId xmlns:p14="http://schemas.microsoft.com/office/powerpoint/2010/main" val="16967707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descr="Commission Logo 2.png">
            <a:extLst>
              <a:ext uri="{FF2B5EF4-FFF2-40B4-BE49-F238E27FC236}">
                <a16:creationId xmlns:a16="http://schemas.microsoft.com/office/drawing/2014/main" id="{F19D363A-61DE-4A71-8A54-8E363F329F7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35633" y="5425268"/>
            <a:ext cx="1716916" cy="1371600"/>
          </a:xfrm>
          <a:prstGeom prst="rect">
            <a:avLst/>
          </a:prstGeom>
        </p:spPr>
      </p:pic>
      <p:sp>
        <p:nvSpPr>
          <p:cNvPr id="6" name="Slide Number Placeholder 8">
            <a:extLst>
              <a:ext uri="{FF2B5EF4-FFF2-40B4-BE49-F238E27FC236}">
                <a16:creationId xmlns:a16="http://schemas.microsoft.com/office/drawing/2014/main" id="{CF19EA6A-9F9C-459E-88AB-D82443D6A595}"/>
              </a:ext>
            </a:extLst>
          </p:cNvPr>
          <p:cNvSpPr>
            <a:spLocks noGrp="1"/>
          </p:cNvSpPr>
          <p:nvPr>
            <p:ph type="sldNum" sz="quarter" idx="12"/>
          </p:nvPr>
        </p:nvSpPr>
        <p:spPr>
          <a:xfrm>
            <a:off x="6669219" y="6111068"/>
            <a:ext cx="619107" cy="365125"/>
          </a:xfrm>
        </p:spPr>
        <p:txBody>
          <a:bodyPr/>
          <a:lstStyle>
            <a:lvl1pPr algn="ctr">
              <a:defRPr>
                <a:solidFill>
                  <a:srgbClr val="051C4B"/>
                </a:solidFill>
                <a:latin typeface="Dubai Light" panose="020B0303030403030204" pitchFamily="34" charset="-78"/>
                <a:cs typeface="Dubai Light" panose="020B0303030403030204" pitchFamily="34" charset="-78"/>
              </a:defRPr>
            </a:lvl1pPr>
          </a:lstStyle>
          <a:p>
            <a:fld id="{A1D46623-C34D-4B2C-BEF2-8EB426E982AD}" type="slidenum">
              <a:rPr lang="en-US" smtClean="0"/>
              <a:t>‹#›</a:t>
            </a:fld>
            <a:endParaRPr lang="en-US" dirty="0"/>
          </a:p>
        </p:txBody>
      </p:sp>
    </p:spTree>
    <p:extLst>
      <p:ext uri="{BB962C8B-B14F-4D97-AF65-F5344CB8AC3E}">
        <p14:creationId xmlns:p14="http://schemas.microsoft.com/office/powerpoint/2010/main" val="3793729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905001" y="1435102"/>
            <a:ext cx="4011084" cy="4691063"/>
          </a:xfrm>
        </p:spPr>
        <p:txBody>
          <a:bodyPr/>
          <a:lstStyle>
            <a:lvl1pPr marL="0" indent="0">
              <a:buNone/>
              <a:defRPr sz="1867">
                <a:solidFill>
                  <a:srgbClr val="4065AA"/>
                </a:solidFill>
                <a:latin typeface="Dubai Light" panose="020B0303030403030204" pitchFamily="34" charset="-78"/>
                <a:cs typeface="Dubai Light" panose="020B0303030403030204" pitchFamily="34" charset="-78"/>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Click to edit Master text styles</a:t>
            </a:r>
          </a:p>
        </p:txBody>
      </p:sp>
      <p:sp>
        <p:nvSpPr>
          <p:cNvPr id="8" name="Title 1">
            <a:extLst>
              <a:ext uri="{FF2B5EF4-FFF2-40B4-BE49-F238E27FC236}">
                <a16:creationId xmlns:a16="http://schemas.microsoft.com/office/drawing/2014/main" id="{47864B1F-4575-403F-AC3E-3E94F5C1CD87}"/>
              </a:ext>
            </a:extLst>
          </p:cNvPr>
          <p:cNvSpPr txBox="1">
            <a:spLocks/>
          </p:cNvSpPr>
          <p:nvPr userDrawn="1"/>
        </p:nvSpPr>
        <p:spPr>
          <a:xfrm>
            <a:off x="1905001" y="283397"/>
            <a:ext cx="4011084" cy="1143000"/>
          </a:xfrm>
          <a:prstGeom prst="rect">
            <a:avLst/>
          </a:prstGeom>
        </p:spPr>
        <p:txBody>
          <a:bodyPr vert="horz" lIns="91440" tIns="45720" rIns="91440" bIns="45720" rtlCol="0" anchor="ctr">
            <a:normAutofit fontScale="70000" lnSpcReduction="20000"/>
          </a:bodyPr>
          <a:lstStyle>
            <a:lvl1pPr algn="ctr" defTabSz="609585" rtl="0" eaLnBrk="1" latinLnBrk="0" hangingPunct="1">
              <a:spcBef>
                <a:spcPct val="0"/>
              </a:spcBef>
              <a:buNone/>
              <a:defRPr sz="5867" b="1" kern="1200">
                <a:solidFill>
                  <a:srgbClr val="051C4B"/>
                </a:solidFill>
                <a:latin typeface="Avenir Next LT Pro" panose="020B0504020202020204" pitchFamily="34" charset="0"/>
                <a:ea typeface="+mj-ea"/>
                <a:cs typeface="Avenir Next LT Pro" panose="020B0504020202020204" pitchFamily="34" charset="0"/>
              </a:defRPr>
            </a:lvl1pPr>
          </a:lstStyle>
          <a:p>
            <a:r>
              <a:rPr lang="en-US" dirty="0"/>
              <a:t>Click to edit text</a:t>
            </a:r>
          </a:p>
        </p:txBody>
      </p:sp>
      <p:sp>
        <p:nvSpPr>
          <p:cNvPr id="9" name="Content Placeholder 2">
            <a:extLst>
              <a:ext uri="{FF2B5EF4-FFF2-40B4-BE49-F238E27FC236}">
                <a16:creationId xmlns:a16="http://schemas.microsoft.com/office/drawing/2014/main" id="{D15F0753-58D6-48F7-BEBC-3BC91987DEB4}"/>
              </a:ext>
            </a:extLst>
          </p:cNvPr>
          <p:cNvSpPr>
            <a:spLocks noGrp="1"/>
          </p:cNvSpPr>
          <p:nvPr>
            <p:ph idx="14"/>
          </p:nvPr>
        </p:nvSpPr>
        <p:spPr>
          <a:xfrm>
            <a:off x="6022415" y="283396"/>
            <a:ext cx="5886050" cy="5245533"/>
          </a:xfrm>
        </p:spPr>
        <p:txBody>
          <a:bodyPr/>
          <a:lstStyle>
            <a:lvl1pPr marL="457189" indent="-457189">
              <a:buSzPct val="100000"/>
              <a:buFontTx/>
              <a:buBlip>
                <a:blip r:embed="rId3"/>
              </a:buBlip>
              <a:defRPr>
                <a:solidFill>
                  <a:srgbClr val="4065AA"/>
                </a:solidFill>
                <a:latin typeface="Dubai Light"/>
                <a:cs typeface="Dubai Light"/>
              </a:defRPr>
            </a:lvl1pPr>
            <a:lvl2pPr marL="990575" indent="-380990">
              <a:buClr>
                <a:srgbClr val="E5A419"/>
              </a:buClr>
              <a:buSzPct val="100000"/>
              <a:buFont typeface="Arial"/>
              <a:buChar char="•"/>
              <a:defRPr>
                <a:solidFill>
                  <a:srgbClr val="4065AA"/>
                </a:solidFill>
                <a:latin typeface="Dubai Light"/>
                <a:cs typeface="Dubai Light"/>
              </a:defRPr>
            </a:lvl2pPr>
            <a:lvl3pPr marL="1523962" indent="-304792">
              <a:buClr>
                <a:srgbClr val="E5A419"/>
              </a:buClr>
              <a:buSzPct val="100000"/>
              <a:buFontTx/>
              <a:buBlip>
                <a:blip r:embed="rId4"/>
              </a:buBlip>
              <a:defRPr>
                <a:solidFill>
                  <a:srgbClr val="4065AA"/>
                </a:solidFill>
                <a:latin typeface="Dubai Light"/>
                <a:cs typeface="Dubai Light"/>
              </a:defRPr>
            </a:lvl3pPr>
            <a:lvl4pPr>
              <a:buClr>
                <a:srgbClr val="E5A419"/>
              </a:buClr>
              <a:defRPr>
                <a:solidFill>
                  <a:srgbClr val="4065AA"/>
                </a:solidFill>
                <a:latin typeface="Dubai Light"/>
                <a:cs typeface="Dubai Light"/>
              </a:defRPr>
            </a:lvl4pPr>
            <a:lvl5pPr>
              <a:defRPr>
                <a:latin typeface="Optima"/>
                <a:cs typeface="Optim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pic>
        <p:nvPicPr>
          <p:cNvPr id="10" name="Picture 9" descr="Commission Logo 2.png">
            <a:extLst>
              <a:ext uri="{FF2B5EF4-FFF2-40B4-BE49-F238E27FC236}">
                <a16:creationId xmlns:a16="http://schemas.microsoft.com/office/drawing/2014/main" id="{AD57F644-0A97-4D54-B28C-7FA69C26E0C9}"/>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335633" y="5425268"/>
            <a:ext cx="1716916" cy="1371600"/>
          </a:xfrm>
          <a:prstGeom prst="rect">
            <a:avLst/>
          </a:prstGeom>
        </p:spPr>
      </p:pic>
      <p:sp>
        <p:nvSpPr>
          <p:cNvPr id="11" name="Slide Number Placeholder 8">
            <a:extLst>
              <a:ext uri="{FF2B5EF4-FFF2-40B4-BE49-F238E27FC236}">
                <a16:creationId xmlns:a16="http://schemas.microsoft.com/office/drawing/2014/main" id="{C1D416E8-EFFC-4D0D-9E3C-97189FB3F74C}"/>
              </a:ext>
            </a:extLst>
          </p:cNvPr>
          <p:cNvSpPr>
            <a:spLocks noGrp="1"/>
          </p:cNvSpPr>
          <p:nvPr>
            <p:ph type="sldNum" sz="quarter" idx="12"/>
          </p:nvPr>
        </p:nvSpPr>
        <p:spPr>
          <a:xfrm>
            <a:off x="6669219" y="6111068"/>
            <a:ext cx="619107" cy="365125"/>
          </a:xfrm>
        </p:spPr>
        <p:txBody>
          <a:bodyPr/>
          <a:lstStyle>
            <a:lvl1pPr algn="ctr">
              <a:defRPr>
                <a:solidFill>
                  <a:srgbClr val="051C4B"/>
                </a:solidFill>
                <a:latin typeface="Dubai Light" panose="020B0303030403030204" pitchFamily="34" charset="-78"/>
                <a:cs typeface="Dubai Light" panose="020B0303030403030204" pitchFamily="34" charset="-78"/>
              </a:defRPr>
            </a:lvl1pPr>
          </a:lstStyle>
          <a:p>
            <a:fld id="{A1D46623-C34D-4B2C-BEF2-8EB426E982AD}" type="slidenum">
              <a:rPr lang="en-US" smtClean="0"/>
              <a:t>‹#›</a:t>
            </a:fld>
            <a:endParaRPr lang="en-US" dirty="0"/>
          </a:p>
        </p:txBody>
      </p:sp>
    </p:spTree>
    <p:extLst>
      <p:ext uri="{BB962C8B-B14F-4D97-AF65-F5344CB8AC3E}">
        <p14:creationId xmlns:p14="http://schemas.microsoft.com/office/powerpoint/2010/main" val="37242207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descr="Commission Logo 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35634" y="5425268"/>
            <a:ext cx="1716916" cy="1371600"/>
          </a:xfrm>
          <a:prstGeom prst="rect">
            <a:avLst/>
          </a:prstGeom>
        </p:spPr>
      </p:pic>
      <p:sp>
        <p:nvSpPr>
          <p:cNvPr id="2" name="Title 1"/>
          <p:cNvSpPr>
            <a:spLocks noGrp="1"/>
          </p:cNvSpPr>
          <p:nvPr>
            <p:ph type="title" hasCustomPrompt="1"/>
          </p:nvPr>
        </p:nvSpPr>
        <p:spPr>
          <a:xfrm>
            <a:off x="1905002" y="283397"/>
            <a:ext cx="10147548" cy="1143000"/>
          </a:xfrm>
        </p:spPr>
        <p:txBody>
          <a:bodyPr/>
          <a:lstStyle>
            <a:lvl1pPr>
              <a:defRPr b="1">
                <a:solidFill>
                  <a:srgbClr val="051C4B"/>
                </a:solidFill>
                <a:latin typeface="Avenir Next LT Pro" panose="020B0504020202020204" pitchFamily="34" charset="0"/>
                <a:cs typeface="Avenir Next LT Pro" panose="020B0504020202020204" pitchFamily="34" charset="0"/>
              </a:defRPr>
            </a:lvl1pPr>
          </a:lstStyle>
          <a:p>
            <a:r>
              <a:rPr lang="en-US" dirty="0"/>
              <a:t>Click to edit text</a:t>
            </a:r>
          </a:p>
        </p:txBody>
      </p:sp>
      <p:sp>
        <p:nvSpPr>
          <p:cNvPr id="3" name="Content Placeholder 2"/>
          <p:cNvSpPr>
            <a:spLocks noGrp="1"/>
          </p:cNvSpPr>
          <p:nvPr>
            <p:ph idx="1"/>
          </p:nvPr>
        </p:nvSpPr>
        <p:spPr>
          <a:xfrm>
            <a:off x="1905000" y="1600204"/>
            <a:ext cx="10147549" cy="4163255"/>
          </a:xfrm>
        </p:spPr>
        <p:txBody>
          <a:bodyPr/>
          <a:lstStyle>
            <a:lvl1pPr marL="342892" indent="-342892">
              <a:buSzPct val="100000"/>
              <a:buFontTx/>
              <a:buBlip>
                <a:blip r:embed="rId4"/>
              </a:buBlip>
              <a:defRPr>
                <a:solidFill>
                  <a:srgbClr val="4065AA"/>
                </a:solidFill>
                <a:latin typeface="Dubai Light"/>
                <a:cs typeface="Dubai Light"/>
              </a:defRPr>
            </a:lvl1pPr>
            <a:lvl2pPr marL="742931" indent="-285743">
              <a:buClr>
                <a:srgbClr val="E5A419"/>
              </a:buClr>
              <a:buSzPct val="100000"/>
              <a:buFont typeface="Arial"/>
              <a:buChar char="•"/>
              <a:defRPr>
                <a:solidFill>
                  <a:srgbClr val="4065AA"/>
                </a:solidFill>
                <a:latin typeface="Dubai Light"/>
                <a:cs typeface="Dubai Light"/>
              </a:defRPr>
            </a:lvl2pPr>
            <a:lvl3pPr marL="1142972" indent="-228594">
              <a:buClr>
                <a:srgbClr val="E5A419"/>
              </a:buClr>
              <a:buSzPct val="100000"/>
              <a:buFontTx/>
              <a:buBlip>
                <a:blip r:embed="rId5"/>
              </a:buBlip>
              <a:defRPr>
                <a:solidFill>
                  <a:srgbClr val="4065AA"/>
                </a:solidFill>
                <a:latin typeface="Dubai Light"/>
                <a:cs typeface="Dubai Light"/>
              </a:defRPr>
            </a:lvl3pPr>
            <a:lvl4pPr>
              <a:buClr>
                <a:srgbClr val="E5A419"/>
              </a:buClr>
              <a:defRPr>
                <a:solidFill>
                  <a:srgbClr val="4065AA"/>
                </a:solidFill>
                <a:latin typeface="Dubai Light"/>
                <a:cs typeface="Dubai Light"/>
              </a:defRPr>
            </a:lvl4pPr>
            <a:lvl5pPr>
              <a:defRPr>
                <a:latin typeface="Optima"/>
                <a:cs typeface="Optima"/>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Slide Number Placeholder 8"/>
          <p:cNvSpPr>
            <a:spLocks noGrp="1"/>
          </p:cNvSpPr>
          <p:nvPr>
            <p:ph type="sldNum" sz="quarter" idx="12"/>
          </p:nvPr>
        </p:nvSpPr>
        <p:spPr>
          <a:xfrm>
            <a:off x="6669220" y="6111070"/>
            <a:ext cx="619107" cy="365125"/>
          </a:xfrm>
        </p:spPr>
        <p:txBody>
          <a:bodyPr/>
          <a:lstStyle>
            <a:lvl1pPr algn="ctr">
              <a:defRPr>
                <a:solidFill>
                  <a:srgbClr val="051C4B"/>
                </a:solidFill>
                <a:latin typeface="Dubai Light" panose="020B0303030403030204" pitchFamily="34" charset="-78"/>
                <a:cs typeface="Dubai Light" panose="020B0303030403030204" pitchFamily="34" charset="-78"/>
              </a:defRPr>
            </a:lvl1pPr>
          </a:lstStyle>
          <a:p>
            <a:fld id="{0EBF85CB-8E6F-4C76-A97C-98828569AB90}" type="slidenum">
              <a:rPr lang="en-US" smtClean="0"/>
              <a:pPr/>
              <a:t>‹#›</a:t>
            </a:fld>
            <a:endParaRPr lang="en-US"/>
          </a:p>
        </p:txBody>
      </p:sp>
    </p:spTree>
    <p:extLst>
      <p:ext uri="{BB962C8B-B14F-4D97-AF65-F5344CB8AC3E}">
        <p14:creationId xmlns:p14="http://schemas.microsoft.com/office/powerpoint/2010/main" val="7992941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723A5449-DB65-4261-B616-46D1706BA064}"/>
              </a:ext>
            </a:extLst>
          </p:cNvPr>
          <p:cNvSpPr>
            <a:spLocks noGrp="1"/>
          </p:cNvSpPr>
          <p:nvPr>
            <p:ph type="title" hasCustomPrompt="1"/>
          </p:nvPr>
        </p:nvSpPr>
        <p:spPr>
          <a:xfrm>
            <a:off x="1905002" y="283397"/>
            <a:ext cx="10147548" cy="1143000"/>
          </a:xfrm>
        </p:spPr>
        <p:txBody>
          <a:bodyPr/>
          <a:lstStyle>
            <a:lvl1pPr>
              <a:defRPr b="1">
                <a:solidFill>
                  <a:srgbClr val="051C4B"/>
                </a:solidFill>
                <a:latin typeface="Avenir Next LT Pro" panose="020B0504020202020204" pitchFamily="34" charset="0"/>
                <a:cs typeface="Avenir Next LT Pro" panose="020B0504020202020204" pitchFamily="34" charset="0"/>
              </a:defRPr>
            </a:lvl1pPr>
          </a:lstStyle>
          <a:p>
            <a:r>
              <a:rPr lang="en-US" dirty="0"/>
              <a:t>Click to edit text</a:t>
            </a:r>
          </a:p>
        </p:txBody>
      </p:sp>
      <p:sp>
        <p:nvSpPr>
          <p:cNvPr id="12" name="Content Placeholder 2">
            <a:extLst>
              <a:ext uri="{FF2B5EF4-FFF2-40B4-BE49-F238E27FC236}">
                <a16:creationId xmlns:a16="http://schemas.microsoft.com/office/drawing/2014/main" id="{0BFCCA9F-AC1E-4788-96ED-641E42803482}"/>
              </a:ext>
            </a:extLst>
          </p:cNvPr>
          <p:cNvSpPr>
            <a:spLocks noGrp="1"/>
          </p:cNvSpPr>
          <p:nvPr>
            <p:ph idx="1"/>
          </p:nvPr>
        </p:nvSpPr>
        <p:spPr>
          <a:xfrm>
            <a:off x="1905001" y="1664002"/>
            <a:ext cx="5101640" cy="4163255"/>
          </a:xfrm>
        </p:spPr>
        <p:txBody>
          <a:bodyPr/>
          <a:lstStyle>
            <a:lvl1pPr marL="342892" indent="-342892">
              <a:buSzPct val="100000"/>
              <a:buFontTx/>
              <a:buBlip>
                <a:blip r:embed="rId3"/>
              </a:buBlip>
              <a:defRPr>
                <a:solidFill>
                  <a:srgbClr val="4065AA"/>
                </a:solidFill>
                <a:latin typeface="Dubai Light"/>
                <a:cs typeface="Dubai Light"/>
              </a:defRPr>
            </a:lvl1pPr>
            <a:lvl2pPr marL="742931" indent="-285743">
              <a:buClr>
                <a:srgbClr val="E5A419"/>
              </a:buClr>
              <a:buSzPct val="100000"/>
              <a:buFont typeface="Arial"/>
              <a:buChar char="•"/>
              <a:defRPr>
                <a:solidFill>
                  <a:srgbClr val="4065AA"/>
                </a:solidFill>
                <a:latin typeface="Dubai Light"/>
                <a:cs typeface="Dubai Light"/>
              </a:defRPr>
            </a:lvl2pPr>
            <a:lvl3pPr marL="1142972" indent="-228594">
              <a:buClr>
                <a:srgbClr val="E5A419"/>
              </a:buClr>
              <a:buSzPct val="100000"/>
              <a:buFontTx/>
              <a:buBlip>
                <a:blip r:embed="rId4"/>
              </a:buBlip>
              <a:defRPr>
                <a:solidFill>
                  <a:srgbClr val="4065AA"/>
                </a:solidFill>
                <a:latin typeface="Dubai Light"/>
                <a:cs typeface="Dubai Light"/>
              </a:defRPr>
            </a:lvl3pPr>
            <a:lvl4pPr>
              <a:buClr>
                <a:srgbClr val="E5A419"/>
              </a:buClr>
              <a:defRPr>
                <a:solidFill>
                  <a:srgbClr val="4065AA"/>
                </a:solidFill>
                <a:latin typeface="Dubai Light"/>
                <a:cs typeface="Dubai Light"/>
              </a:defRPr>
            </a:lvl4pPr>
            <a:lvl5pPr>
              <a:defRPr>
                <a:latin typeface="Optima"/>
                <a:cs typeface="Optima"/>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4" name="Content Placeholder 2">
            <a:extLst>
              <a:ext uri="{FF2B5EF4-FFF2-40B4-BE49-F238E27FC236}">
                <a16:creationId xmlns:a16="http://schemas.microsoft.com/office/drawing/2014/main" id="{B38A7AFB-D430-4557-9CDC-B8B2555C640B}"/>
              </a:ext>
            </a:extLst>
          </p:cNvPr>
          <p:cNvSpPr>
            <a:spLocks noGrp="1"/>
          </p:cNvSpPr>
          <p:nvPr>
            <p:ph idx="14"/>
          </p:nvPr>
        </p:nvSpPr>
        <p:spPr>
          <a:xfrm>
            <a:off x="7102549" y="1663999"/>
            <a:ext cx="4950000" cy="4163255"/>
          </a:xfrm>
        </p:spPr>
        <p:txBody>
          <a:bodyPr/>
          <a:lstStyle>
            <a:lvl1pPr marL="342892" indent="-342892">
              <a:buSzPct val="100000"/>
              <a:buFontTx/>
              <a:buBlip>
                <a:blip r:embed="rId3"/>
              </a:buBlip>
              <a:defRPr>
                <a:solidFill>
                  <a:srgbClr val="4065AA"/>
                </a:solidFill>
                <a:latin typeface="Dubai Light"/>
                <a:cs typeface="Dubai Light"/>
              </a:defRPr>
            </a:lvl1pPr>
            <a:lvl2pPr marL="742931" indent="-285743">
              <a:buClr>
                <a:srgbClr val="E5A419"/>
              </a:buClr>
              <a:buSzPct val="100000"/>
              <a:buFont typeface="Arial"/>
              <a:buChar char="•"/>
              <a:defRPr>
                <a:solidFill>
                  <a:srgbClr val="4065AA"/>
                </a:solidFill>
                <a:latin typeface="Dubai Light"/>
                <a:cs typeface="Dubai Light"/>
              </a:defRPr>
            </a:lvl2pPr>
            <a:lvl3pPr marL="1142972" indent="-228594">
              <a:buClr>
                <a:srgbClr val="E5A419"/>
              </a:buClr>
              <a:buSzPct val="100000"/>
              <a:buFontTx/>
              <a:buBlip>
                <a:blip r:embed="rId4"/>
              </a:buBlip>
              <a:defRPr>
                <a:solidFill>
                  <a:srgbClr val="4065AA"/>
                </a:solidFill>
                <a:latin typeface="Dubai Light"/>
                <a:cs typeface="Dubai Light"/>
              </a:defRPr>
            </a:lvl3pPr>
            <a:lvl4pPr>
              <a:buClr>
                <a:srgbClr val="E5A419"/>
              </a:buClr>
              <a:defRPr>
                <a:solidFill>
                  <a:srgbClr val="4065AA"/>
                </a:solidFill>
                <a:latin typeface="Dubai Light"/>
                <a:cs typeface="Dubai Light"/>
              </a:defRPr>
            </a:lvl4pPr>
            <a:lvl5pPr>
              <a:defRPr>
                <a:latin typeface="Optima"/>
                <a:cs typeface="Optima"/>
              </a:defRPr>
            </a:lvl5pPr>
          </a:lstStyle>
          <a:p>
            <a:pPr lvl="0"/>
            <a:r>
              <a:rPr lang="en-US"/>
              <a:t>Click to edit Master text styles</a:t>
            </a:r>
          </a:p>
          <a:p>
            <a:pPr lvl="1"/>
            <a:r>
              <a:rPr lang="en-US"/>
              <a:t>Second level</a:t>
            </a:r>
          </a:p>
          <a:p>
            <a:pPr lvl="2"/>
            <a:r>
              <a:rPr lang="en-US"/>
              <a:t>Third level</a:t>
            </a:r>
          </a:p>
          <a:p>
            <a:pPr lvl="3"/>
            <a:r>
              <a:rPr lang="en-US"/>
              <a:t>Fourth level</a:t>
            </a:r>
          </a:p>
        </p:txBody>
      </p:sp>
      <p:pic>
        <p:nvPicPr>
          <p:cNvPr id="16" name="Picture 15" descr="Commission Logo 2.png">
            <a:extLst>
              <a:ext uri="{FF2B5EF4-FFF2-40B4-BE49-F238E27FC236}">
                <a16:creationId xmlns:a16="http://schemas.microsoft.com/office/drawing/2014/main" id="{0516D010-F371-4A35-AE0F-5EFE989CB2B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335634" y="5425268"/>
            <a:ext cx="1716916" cy="1371600"/>
          </a:xfrm>
          <a:prstGeom prst="rect">
            <a:avLst/>
          </a:prstGeom>
        </p:spPr>
      </p:pic>
      <p:sp>
        <p:nvSpPr>
          <p:cNvPr id="17" name="Slide Number Placeholder 8">
            <a:extLst>
              <a:ext uri="{FF2B5EF4-FFF2-40B4-BE49-F238E27FC236}">
                <a16:creationId xmlns:a16="http://schemas.microsoft.com/office/drawing/2014/main" id="{610C1D84-2D7D-4B1C-8A88-9EB7E82CBA31}"/>
              </a:ext>
            </a:extLst>
          </p:cNvPr>
          <p:cNvSpPr>
            <a:spLocks noGrp="1"/>
          </p:cNvSpPr>
          <p:nvPr>
            <p:ph type="sldNum" sz="quarter" idx="12"/>
          </p:nvPr>
        </p:nvSpPr>
        <p:spPr>
          <a:xfrm>
            <a:off x="6669220" y="6111070"/>
            <a:ext cx="619107" cy="365125"/>
          </a:xfrm>
        </p:spPr>
        <p:txBody>
          <a:bodyPr/>
          <a:lstStyle>
            <a:lvl1pPr algn="ctr">
              <a:defRPr>
                <a:solidFill>
                  <a:srgbClr val="051C4B"/>
                </a:solidFill>
                <a:latin typeface="Dubai Light" panose="020B0303030403030204" pitchFamily="34" charset="-78"/>
                <a:cs typeface="Dubai Light" panose="020B0303030403030204" pitchFamily="34" charset="-78"/>
              </a:defRPr>
            </a:lvl1pPr>
          </a:lstStyle>
          <a:p>
            <a:fld id="{0EBF85CB-8E6F-4C76-A97C-98828569AB90}" type="slidenum">
              <a:rPr lang="en-US" smtClean="0"/>
              <a:pPr/>
              <a:t>‹#›</a:t>
            </a:fld>
            <a:endParaRPr lang="en-US"/>
          </a:p>
        </p:txBody>
      </p:sp>
    </p:spTree>
    <p:extLst>
      <p:ext uri="{BB962C8B-B14F-4D97-AF65-F5344CB8AC3E}">
        <p14:creationId xmlns:p14="http://schemas.microsoft.com/office/powerpoint/2010/main" val="2003917877"/>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905002" y="1535115"/>
            <a:ext cx="5105623" cy="639763"/>
          </a:xfrm>
        </p:spPr>
        <p:txBody>
          <a:bodyPr anchor="ctr">
            <a:noAutofit/>
          </a:bodyPr>
          <a:lstStyle>
            <a:lvl1pPr marL="0" indent="0" algn="ctr">
              <a:buNone/>
              <a:defRPr sz="1800" b="1">
                <a:latin typeface="Dubai Medium" panose="020B0603030403030204" pitchFamily="34" charset="-78"/>
                <a:cs typeface="Dubai Medium" panose="020B0603030403030204" pitchFamily="34" charset="-78"/>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7102551" y="1535115"/>
            <a:ext cx="4958320" cy="639763"/>
          </a:xfrm>
        </p:spPr>
        <p:txBody>
          <a:bodyPr anchor="ctr">
            <a:normAutofit/>
          </a:bodyPr>
          <a:lstStyle>
            <a:lvl1pPr marL="0" indent="0" algn="ctr">
              <a:buNone/>
              <a:defRPr sz="1800" b="1">
                <a:latin typeface="Dubai Medium" panose="020B0603030403030204" pitchFamily="34" charset="-78"/>
                <a:cs typeface="Dubai Medium" panose="020B0603030403030204" pitchFamily="34" charset="-78"/>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10" name="Title 1">
            <a:extLst>
              <a:ext uri="{FF2B5EF4-FFF2-40B4-BE49-F238E27FC236}">
                <a16:creationId xmlns:a16="http://schemas.microsoft.com/office/drawing/2014/main" id="{AC341A8F-20BA-4211-976F-DA3056098AA4}"/>
              </a:ext>
            </a:extLst>
          </p:cNvPr>
          <p:cNvSpPr>
            <a:spLocks noGrp="1"/>
          </p:cNvSpPr>
          <p:nvPr>
            <p:ph type="title" hasCustomPrompt="1"/>
          </p:nvPr>
        </p:nvSpPr>
        <p:spPr>
          <a:xfrm>
            <a:off x="1905002" y="283397"/>
            <a:ext cx="10147548" cy="1143000"/>
          </a:xfrm>
        </p:spPr>
        <p:txBody>
          <a:bodyPr/>
          <a:lstStyle>
            <a:lvl1pPr>
              <a:defRPr b="1">
                <a:solidFill>
                  <a:srgbClr val="051C4B"/>
                </a:solidFill>
                <a:latin typeface="Avenir Next LT Pro" panose="020B0504020202020204" pitchFamily="34" charset="0"/>
                <a:cs typeface="Avenir Next LT Pro" panose="020B0504020202020204" pitchFamily="34" charset="0"/>
              </a:defRPr>
            </a:lvl1pPr>
          </a:lstStyle>
          <a:p>
            <a:r>
              <a:rPr lang="en-US" dirty="0"/>
              <a:t>Click to edit text</a:t>
            </a:r>
          </a:p>
        </p:txBody>
      </p:sp>
      <p:sp>
        <p:nvSpPr>
          <p:cNvPr id="11" name="Content Placeholder 2">
            <a:extLst>
              <a:ext uri="{FF2B5EF4-FFF2-40B4-BE49-F238E27FC236}">
                <a16:creationId xmlns:a16="http://schemas.microsoft.com/office/drawing/2014/main" id="{880A0EB8-0F1C-4789-82EA-74FBC7AD4F8B}"/>
              </a:ext>
            </a:extLst>
          </p:cNvPr>
          <p:cNvSpPr>
            <a:spLocks noGrp="1"/>
          </p:cNvSpPr>
          <p:nvPr>
            <p:ph idx="10"/>
          </p:nvPr>
        </p:nvSpPr>
        <p:spPr>
          <a:xfrm>
            <a:off x="1905001" y="2238159"/>
            <a:ext cx="5101640" cy="3588484"/>
          </a:xfrm>
        </p:spPr>
        <p:txBody>
          <a:bodyPr/>
          <a:lstStyle>
            <a:lvl1pPr marL="342892" indent="-342892">
              <a:buSzPct val="100000"/>
              <a:buFontTx/>
              <a:buBlip>
                <a:blip r:embed="rId3"/>
              </a:buBlip>
              <a:defRPr>
                <a:solidFill>
                  <a:srgbClr val="4065AA"/>
                </a:solidFill>
                <a:latin typeface="Dubai Light"/>
                <a:cs typeface="Dubai Light"/>
              </a:defRPr>
            </a:lvl1pPr>
            <a:lvl2pPr marL="742931" indent="-285743">
              <a:buClr>
                <a:srgbClr val="E5A419"/>
              </a:buClr>
              <a:buSzPct val="100000"/>
              <a:buFont typeface="Arial"/>
              <a:buChar char="•"/>
              <a:defRPr>
                <a:solidFill>
                  <a:srgbClr val="4065AA"/>
                </a:solidFill>
                <a:latin typeface="Dubai Light"/>
                <a:cs typeface="Dubai Light"/>
              </a:defRPr>
            </a:lvl2pPr>
            <a:lvl3pPr marL="1142972" indent="-228594">
              <a:buClr>
                <a:srgbClr val="E5A419"/>
              </a:buClr>
              <a:buSzPct val="100000"/>
              <a:buFontTx/>
              <a:buBlip>
                <a:blip r:embed="rId4"/>
              </a:buBlip>
              <a:defRPr>
                <a:solidFill>
                  <a:srgbClr val="4065AA"/>
                </a:solidFill>
                <a:latin typeface="Dubai Light"/>
                <a:cs typeface="Dubai Light"/>
              </a:defRPr>
            </a:lvl3pPr>
            <a:lvl4pPr>
              <a:buClr>
                <a:srgbClr val="E5A419"/>
              </a:buClr>
              <a:defRPr>
                <a:solidFill>
                  <a:srgbClr val="4065AA"/>
                </a:solidFill>
                <a:latin typeface="Dubai Light"/>
                <a:cs typeface="Dubai Light"/>
              </a:defRPr>
            </a:lvl4pPr>
            <a:lvl5pPr>
              <a:defRPr>
                <a:latin typeface="Optima"/>
                <a:cs typeface="Optima"/>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2" name="Content Placeholder 2">
            <a:extLst>
              <a:ext uri="{FF2B5EF4-FFF2-40B4-BE49-F238E27FC236}">
                <a16:creationId xmlns:a16="http://schemas.microsoft.com/office/drawing/2014/main" id="{3C2F59F1-49C7-41A5-AAB1-C15838CA33AD}"/>
              </a:ext>
            </a:extLst>
          </p:cNvPr>
          <p:cNvSpPr>
            <a:spLocks noGrp="1"/>
          </p:cNvSpPr>
          <p:nvPr>
            <p:ph idx="14"/>
          </p:nvPr>
        </p:nvSpPr>
        <p:spPr>
          <a:xfrm>
            <a:off x="7102549" y="2238158"/>
            <a:ext cx="4950000" cy="3588484"/>
          </a:xfrm>
        </p:spPr>
        <p:txBody>
          <a:bodyPr/>
          <a:lstStyle>
            <a:lvl1pPr marL="342892" indent="-342892">
              <a:buSzPct val="100000"/>
              <a:buFontTx/>
              <a:buBlip>
                <a:blip r:embed="rId3"/>
              </a:buBlip>
              <a:defRPr>
                <a:solidFill>
                  <a:srgbClr val="4065AA"/>
                </a:solidFill>
                <a:latin typeface="Dubai Light"/>
                <a:cs typeface="Dubai Light"/>
              </a:defRPr>
            </a:lvl1pPr>
            <a:lvl2pPr marL="742931" indent="-285743">
              <a:buClr>
                <a:srgbClr val="E5A419"/>
              </a:buClr>
              <a:buSzPct val="100000"/>
              <a:buFont typeface="Arial"/>
              <a:buChar char="•"/>
              <a:defRPr>
                <a:solidFill>
                  <a:srgbClr val="4065AA"/>
                </a:solidFill>
                <a:latin typeface="Dubai Light"/>
                <a:cs typeface="Dubai Light"/>
              </a:defRPr>
            </a:lvl2pPr>
            <a:lvl3pPr marL="1142972" indent="-228594">
              <a:buClr>
                <a:srgbClr val="E5A419"/>
              </a:buClr>
              <a:buSzPct val="100000"/>
              <a:buFontTx/>
              <a:buBlip>
                <a:blip r:embed="rId4"/>
              </a:buBlip>
              <a:defRPr>
                <a:solidFill>
                  <a:srgbClr val="4065AA"/>
                </a:solidFill>
                <a:latin typeface="Dubai Light"/>
                <a:cs typeface="Dubai Light"/>
              </a:defRPr>
            </a:lvl3pPr>
            <a:lvl4pPr>
              <a:buClr>
                <a:srgbClr val="E5A419"/>
              </a:buClr>
              <a:defRPr>
                <a:solidFill>
                  <a:srgbClr val="4065AA"/>
                </a:solidFill>
                <a:latin typeface="Dubai Light"/>
                <a:cs typeface="Dubai Light"/>
              </a:defRPr>
            </a:lvl4pPr>
            <a:lvl5pPr>
              <a:defRPr>
                <a:latin typeface="Optima"/>
                <a:cs typeface="Optima"/>
              </a:defRPr>
            </a:lvl5pPr>
          </a:lstStyle>
          <a:p>
            <a:pPr lvl="0"/>
            <a:r>
              <a:rPr lang="en-US"/>
              <a:t>Click to edit Master text styles</a:t>
            </a:r>
          </a:p>
          <a:p>
            <a:pPr lvl="1"/>
            <a:r>
              <a:rPr lang="en-US"/>
              <a:t>Second level</a:t>
            </a:r>
          </a:p>
          <a:p>
            <a:pPr lvl="2"/>
            <a:r>
              <a:rPr lang="en-US"/>
              <a:t>Third level</a:t>
            </a:r>
          </a:p>
          <a:p>
            <a:pPr lvl="3"/>
            <a:r>
              <a:rPr lang="en-US"/>
              <a:t>Fourth level</a:t>
            </a:r>
          </a:p>
        </p:txBody>
      </p:sp>
      <p:pic>
        <p:nvPicPr>
          <p:cNvPr id="13" name="Picture 12" descr="Commission Logo 2.png">
            <a:extLst>
              <a:ext uri="{FF2B5EF4-FFF2-40B4-BE49-F238E27FC236}">
                <a16:creationId xmlns:a16="http://schemas.microsoft.com/office/drawing/2014/main" id="{DDA31B36-55F5-4F38-B048-6D9E574C20C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335634" y="5425268"/>
            <a:ext cx="1716916" cy="1371600"/>
          </a:xfrm>
          <a:prstGeom prst="rect">
            <a:avLst/>
          </a:prstGeom>
        </p:spPr>
      </p:pic>
      <p:sp>
        <p:nvSpPr>
          <p:cNvPr id="14" name="Slide Number Placeholder 8">
            <a:extLst>
              <a:ext uri="{FF2B5EF4-FFF2-40B4-BE49-F238E27FC236}">
                <a16:creationId xmlns:a16="http://schemas.microsoft.com/office/drawing/2014/main" id="{94F35F71-5C84-40C7-BCDB-A030A5ACEC1C}"/>
              </a:ext>
            </a:extLst>
          </p:cNvPr>
          <p:cNvSpPr>
            <a:spLocks noGrp="1"/>
          </p:cNvSpPr>
          <p:nvPr>
            <p:ph type="sldNum" sz="quarter" idx="12"/>
          </p:nvPr>
        </p:nvSpPr>
        <p:spPr>
          <a:xfrm>
            <a:off x="6669220" y="6111070"/>
            <a:ext cx="619107" cy="365125"/>
          </a:xfrm>
        </p:spPr>
        <p:txBody>
          <a:bodyPr/>
          <a:lstStyle>
            <a:lvl1pPr algn="ctr">
              <a:defRPr>
                <a:solidFill>
                  <a:srgbClr val="051C4B"/>
                </a:solidFill>
                <a:latin typeface="Dubai Light" panose="020B0303030403030204" pitchFamily="34" charset="-78"/>
                <a:cs typeface="Dubai Light" panose="020B0303030403030204" pitchFamily="34" charset="-78"/>
              </a:defRPr>
            </a:lvl1pPr>
          </a:lstStyle>
          <a:p>
            <a:fld id="{0EBF85CB-8E6F-4C76-A97C-98828569AB90}" type="slidenum">
              <a:rPr lang="en-US" smtClean="0"/>
              <a:pPr/>
              <a:t>‹#›</a:t>
            </a:fld>
            <a:endParaRPr lang="en-US"/>
          </a:p>
        </p:txBody>
      </p:sp>
    </p:spTree>
    <p:extLst>
      <p:ext uri="{BB962C8B-B14F-4D97-AF65-F5344CB8AC3E}">
        <p14:creationId xmlns:p14="http://schemas.microsoft.com/office/powerpoint/2010/main" val="1552427650"/>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descr="Commission Logo 2.png">
            <a:extLst>
              <a:ext uri="{FF2B5EF4-FFF2-40B4-BE49-F238E27FC236}">
                <a16:creationId xmlns:a16="http://schemas.microsoft.com/office/drawing/2014/main" id="{F19D363A-61DE-4A71-8A54-8E363F329F7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35634" y="5425268"/>
            <a:ext cx="1716916" cy="1371600"/>
          </a:xfrm>
          <a:prstGeom prst="rect">
            <a:avLst/>
          </a:prstGeom>
        </p:spPr>
      </p:pic>
      <p:sp>
        <p:nvSpPr>
          <p:cNvPr id="6" name="Slide Number Placeholder 8">
            <a:extLst>
              <a:ext uri="{FF2B5EF4-FFF2-40B4-BE49-F238E27FC236}">
                <a16:creationId xmlns:a16="http://schemas.microsoft.com/office/drawing/2014/main" id="{CF19EA6A-9F9C-459E-88AB-D82443D6A595}"/>
              </a:ext>
            </a:extLst>
          </p:cNvPr>
          <p:cNvSpPr>
            <a:spLocks noGrp="1"/>
          </p:cNvSpPr>
          <p:nvPr>
            <p:ph type="sldNum" sz="quarter" idx="12"/>
          </p:nvPr>
        </p:nvSpPr>
        <p:spPr>
          <a:xfrm>
            <a:off x="6669220" y="6111070"/>
            <a:ext cx="619107" cy="365125"/>
          </a:xfrm>
        </p:spPr>
        <p:txBody>
          <a:bodyPr/>
          <a:lstStyle>
            <a:lvl1pPr algn="ctr">
              <a:defRPr>
                <a:solidFill>
                  <a:srgbClr val="051C4B"/>
                </a:solidFill>
                <a:latin typeface="Dubai Light" panose="020B0303030403030204" pitchFamily="34" charset="-78"/>
                <a:cs typeface="Dubai Light" panose="020B0303030403030204" pitchFamily="34" charset="-78"/>
              </a:defRPr>
            </a:lvl1pPr>
          </a:lstStyle>
          <a:p>
            <a:fld id="{A1D46623-C34D-4B2C-BEF2-8EB426E982AD}" type="slidenum">
              <a:rPr lang="en-US" smtClean="0"/>
              <a:t>‹#›</a:t>
            </a:fld>
            <a:endParaRPr lang="en-US" dirty="0"/>
          </a:p>
        </p:txBody>
      </p:sp>
    </p:spTree>
    <p:extLst>
      <p:ext uri="{BB962C8B-B14F-4D97-AF65-F5344CB8AC3E}">
        <p14:creationId xmlns:p14="http://schemas.microsoft.com/office/powerpoint/2010/main" val="32417572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905002" y="1435103"/>
            <a:ext cx="4011084" cy="4691063"/>
          </a:xfrm>
        </p:spPr>
        <p:txBody>
          <a:bodyPr/>
          <a:lstStyle>
            <a:lvl1pPr marL="0" indent="0">
              <a:buNone/>
              <a:defRPr sz="1400">
                <a:solidFill>
                  <a:srgbClr val="4065AA"/>
                </a:solidFill>
                <a:latin typeface="Dubai Light" panose="020B0303030403030204" pitchFamily="34" charset="-78"/>
                <a:cs typeface="Dubai Light" panose="020B0303030403030204" pitchFamily="34" charset="-78"/>
              </a:defRPr>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8" name="Title 1">
            <a:extLst>
              <a:ext uri="{FF2B5EF4-FFF2-40B4-BE49-F238E27FC236}">
                <a16:creationId xmlns:a16="http://schemas.microsoft.com/office/drawing/2014/main" id="{47864B1F-4575-403F-AC3E-3E94F5C1CD87}"/>
              </a:ext>
            </a:extLst>
          </p:cNvPr>
          <p:cNvSpPr txBox="1">
            <a:spLocks/>
          </p:cNvSpPr>
          <p:nvPr/>
        </p:nvSpPr>
        <p:spPr>
          <a:xfrm>
            <a:off x="1905002" y="283397"/>
            <a:ext cx="4011084" cy="1143000"/>
          </a:xfrm>
          <a:prstGeom prst="rect">
            <a:avLst/>
          </a:prstGeom>
        </p:spPr>
        <p:txBody>
          <a:bodyPr vert="horz" lIns="68580" tIns="34290" rIns="68580" bIns="34290" rtlCol="0" anchor="ctr">
            <a:normAutofit fontScale="92500" lnSpcReduction="20000"/>
          </a:bodyPr>
          <a:lstStyle>
            <a:lvl1pPr algn="ctr" defTabSz="609585" rtl="0" eaLnBrk="1" latinLnBrk="0" hangingPunct="1">
              <a:spcBef>
                <a:spcPct val="0"/>
              </a:spcBef>
              <a:buNone/>
              <a:defRPr sz="5867" b="1" kern="1200">
                <a:solidFill>
                  <a:srgbClr val="051C4B"/>
                </a:solidFill>
                <a:latin typeface="Avenir Next LT Pro" panose="020B0504020202020204" pitchFamily="34" charset="0"/>
                <a:ea typeface="+mj-ea"/>
                <a:cs typeface="Avenir Next LT Pro" panose="020B0504020202020204" pitchFamily="34" charset="0"/>
              </a:defRPr>
            </a:lvl1pPr>
          </a:lstStyle>
          <a:p>
            <a:r>
              <a:rPr lang="en-US" sz="4400" dirty="0"/>
              <a:t>Click to edit text</a:t>
            </a:r>
          </a:p>
        </p:txBody>
      </p:sp>
      <p:sp>
        <p:nvSpPr>
          <p:cNvPr id="9" name="Content Placeholder 2">
            <a:extLst>
              <a:ext uri="{FF2B5EF4-FFF2-40B4-BE49-F238E27FC236}">
                <a16:creationId xmlns:a16="http://schemas.microsoft.com/office/drawing/2014/main" id="{D15F0753-58D6-48F7-BEBC-3BC91987DEB4}"/>
              </a:ext>
            </a:extLst>
          </p:cNvPr>
          <p:cNvSpPr>
            <a:spLocks noGrp="1"/>
          </p:cNvSpPr>
          <p:nvPr>
            <p:ph idx="14"/>
          </p:nvPr>
        </p:nvSpPr>
        <p:spPr>
          <a:xfrm>
            <a:off x="6022415" y="283398"/>
            <a:ext cx="5886051" cy="5245533"/>
          </a:xfrm>
        </p:spPr>
        <p:txBody>
          <a:bodyPr/>
          <a:lstStyle>
            <a:lvl1pPr marL="342892" indent="-342892">
              <a:buSzPct val="100000"/>
              <a:buFontTx/>
              <a:buBlip>
                <a:blip r:embed="rId3"/>
              </a:buBlip>
              <a:defRPr>
                <a:solidFill>
                  <a:srgbClr val="4065AA"/>
                </a:solidFill>
                <a:latin typeface="Dubai Light"/>
                <a:cs typeface="Dubai Light"/>
              </a:defRPr>
            </a:lvl1pPr>
            <a:lvl2pPr marL="742931" indent="-285743">
              <a:buClr>
                <a:srgbClr val="E5A419"/>
              </a:buClr>
              <a:buSzPct val="100000"/>
              <a:buFont typeface="Arial"/>
              <a:buChar char="•"/>
              <a:defRPr>
                <a:solidFill>
                  <a:srgbClr val="4065AA"/>
                </a:solidFill>
                <a:latin typeface="Dubai Light"/>
                <a:cs typeface="Dubai Light"/>
              </a:defRPr>
            </a:lvl2pPr>
            <a:lvl3pPr marL="1142972" indent="-228594">
              <a:buClr>
                <a:srgbClr val="E5A419"/>
              </a:buClr>
              <a:buSzPct val="100000"/>
              <a:buFontTx/>
              <a:buBlip>
                <a:blip r:embed="rId4"/>
              </a:buBlip>
              <a:defRPr>
                <a:solidFill>
                  <a:srgbClr val="4065AA"/>
                </a:solidFill>
                <a:latin typeface="Dubai Light"/>
                <a:cs typeface="Dubai Light"/>
              </a:defRPr>
            </a:lvl3pPr>
            <a:lvl4pPr>
              <a:buClr>
                <a:srgbClr val="E5A419"/>
              </a:buClr>
              <a:defRPr>
                <a:solidFill>
                  <a:srgbClr val="4065AA"/>
                </a:solidFill>
                <a:latin typeface="Dubai Light"/>
                <a:cs typeface="Dubai Light"/>
              </a:defRPr>
            </a:lvl4pPr>
            <a:lvl5pPr>
              <a:defRPr>
                <a:latin typeface="Optima"/>
                <a:cs typeface="Optima"/>
              </a:defRPr>
            </a:lvl5pPr>
          </a:lstStyle>
          <a:p>
            <a:pPr lvl="0"/>
            <a:r>
              <a:rPr lang="en-US"/>
              <a:t>Click to edit Master text styles</a:t>
            </a:r>
          </a:p>
          <a:p>
            <a:pPr lvl="1"/>
            <a:r>
              <a:rPr lang="en-US"/>
              <a:t>Second level</a:t>
            </a:r>
          </a:p>
          <a:p>
            <a:pPr lvl="2"/>
            <a:r>
              <a:rPr lang="en-US"/>
              <a:t>Third level</a:t>
            </a:r>
          </a:p>
          <a:p>
            <a:pPr lvl="3"/>
            <a:r>
              <a:rPr lang="en-US"/>
              <a:t>Fourth level</a:t>
            </a:r>
          </a:p>
        </p:txBody>
      </p:sp>
      <p:pic>
        <p:nvPicPr>
          <p:cNvPr id="10" name="Picture 9" descr="Commission Logo 2.png">
            <a:extLst>
              <a:ext uri="{FF2B5EF4-FFF2-40B4-BE49-F238E27FC236}">
                <a16:creationId xmlns:a16="http://schemas.microsoft.com/office/drawing/2014/main" id="{AD57F644-0A97-4D54-B28C-7FA69C26E0C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335634" y="5425268"/>
            <a:ext cx="1716916" cy="1371600"/>
          </a:xfrm>
          <a:prstGeom prst="rect">
            <a:avLst/>
          </a:prstGeom>
        </p:spPr>
      </p:pic>
      <p:sp>
        <p:nvSpPr>
          <p:cNvPr id="11" name="Slide Number Placeholder 8">
            <a:extLst>
              <a:ext uri="{FF2B5EF4-FFF2-40B4-BE49-F238E27FC236}">
                <a16:creationId xmlns:a16="http://schemas.microsoft.com/office/drawing/2014/main" id="{C1D416E8-EFFC-4D0D-9E3C-97189FB3F74C}"/>
              </a:ext>
            </a:extLst>
          </p:cNvPr>
          <p:cNvSpPr>
            <a:spLocks noGrp="1"/>
          </p:cNvSpPr>
          <p:nvPr>
            <p:ph type="sldNum" sz="quarter" idx="12"/>
          </p:nvPr>
        </p:nvSpPr>
        <p:spPr>
          <a:xfrm>
            <a:off x="6669220" y="6111070"/>
            <a:ext cx="619107" cy="365125"/>
          </a:xfrm>
        </p:spPr>
        <p:txBody>
          <a:bodyPr/>
          <a:lstStyle>
            <a:lvl1pPr algn="ctr">
              <a:defRPr>
                <a:solidFill>
                  <a:srgbClr val="051C4B"/>
                </a:solidFill>
                <a:latin typeface="Dubai Light" panose="020B0303030403030204" pitchFamily="34" charset="-78"/>
                <a:cs typeface="Dubai Light" panose="020B0303030403030204" pitchFamily="34" charset="-78"/>
              </a:defRPr>
            </a:lvl1pPr>
          </a:lstStyle>
          <a:p>
            <a:fld id="{0EBF85CB-8E6F-4C76-A97C-98828569AB90}" type="slidenum">
              <a:rPr lang="en-US" smtClean="0"/>
              <a:pPr/>
              <a:t>‹#›</a:t>
            </a:fld>
            <a:endParaRPr lang="en-US"/>
          </a:p>
        </p:txBody>
      </p:sp>
    </p:spTree>
    <p:extLst>
      <p:ext uri="{BB962C8B-B14F-4D97-AF65-F5344CB8AC3E}">
        <p14:creationId xmlns:p14="http://schemas.microsoft.com/office/powerpoint/2010/main" val="3789622115"/>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443647" y="4602416"/>
            <a:ext cx="7304705" cy="791936"/>
          </a:xfrm>
        </p:spPr>
        <p:txBody>
          <a:bodyPr>
            <a:normAutofit/>
          </a:bodyPr>
          <a:lstStyle>
            <a:lvl1pPr>
              <a:lnSpc>
                <a:spcPct val="100000"/>
              </a:lnSpc>
              <a:defRPr sz="4800" b="1" baseline="0">
                <a:solidFill>
                  <a:srgbClr val="EBB11E"/>
                </a:solidFill>
                <a:latin typeface="Avenir Next LT Pro" panose="020B0504020202020204" pitchFamily="34" charset="0"/>
                <a:cs typeface="Avenir Next LT Pro" panose="020B0504020202020204" pitchFamily="34" charset="0"/>
              </a:defRPr>
            </a:lvl1pPr>
          </a:lstStyle>
          <a:p>
            <a:r>
              <a:rPr lang="en-US" dirty="0"/>
              <a:t>Presentation Title</a:t>
            </a:r>
          </a:p>
        </p:txBody>
      </p:sp>
      <p:sp>
        <p:nvSpPr>
          <p:cNvPr id="9" name="TextBox 8"/>
          <p:cNvSpPr txBox="1"/>
          <p:nvPr/>
        </p:nvSpPr>
        <p:spPr>
          <a:xfrm>
            <a:off x="3422949" y="-450295"/>
            <a:ext cx="184731" cy="461665"/>
          </a:xfrm>
          <a:prstGeom prst="rect">
            <a:avLst/>
          </a:prstGeom>
          <a:noFill/>
        </p:spPr>
        <p:txBody>
          <a:bodyPr wrap="none" rtlCol="0">
            <a:spAutoFit/>
          </a:bodyPr>
          <a:lstStyle/>
          <a:p>
            <a:endParaRPr lang="en-US" sz="2400" dirty="0"/>
          </a:p>
        </p:txBody>
      </p:sp>
      <p:sp>
        <p:nvSpPr>
          <p:cNvPr id="19" name="Text Placeholder 18">
            <a:extLst>
              <a:ext uri="{FF2B5EF4-FFF2-40B4-BE49-F238E27FC236}">
                <a16:creationId xmlns:a16="http://schemas.microsoft.com/office/drawing/2014/main" id="{7797FBA2-06E2-4233-A01F-0599D828F2D3}"/>
              </a:ext>
            </a:extLst>
          </p:cNvPr>
          <p:cNvSpPr>
            <a:spLocks noGrp="1"/>
          </p:cNvSpPr>
          <p:nvPr>
            <p:ph type="body" sz="quarter" idx="11" hasCustomPrompt="1"/>
          </p:nvPr>
        </p:nvSpPr>
        <p:spPr>
          <a:xfrm>
            <a:off x="3263900" y="5425452"/>
            <a:ext cx="5664200" cy="599143"/>
          </a:xfrm>
        </p:spPr>
        <p:txBody>
          <a:bodyPr>
            <a:normAutofit/>
          </a:bodyPr>
          <a:lstStyle>
            <a:lvl1pPr marL="0" indent="0" algn="ctr">
              <a:buNone/>
              <a:defRPr sz="3200">
                <a:solidFill>
                  <a:srgbClr val="4065AA"/>
                </a:solidFill>
                <a:latin typeface="Avenir Next LT Pro" panose="020B0504020202020204" pitchFamily="34" charset="0"/>
              </a:defRPr>
            </a:lvl1pPr>
          </a:lstStyle>
          <a:p>
            <a:pPr lvl="0"/>
            <a:r>
              <a:rPr lang="en-US" dirty="0"/>
              <a:t>Subtitle</a:t>
            </a:r>
          </a:p>
        </p:txBody>
      </p:sp>
      <p:sp>
        <p:nvSpPr>
          <p:cNvPr id="5" name="Date Placeholder 4">
            <a:extLst>
              <a:ext uri="{FF2B5EF4-FFF2-40B4-BE49-F238E27FC236}">
                <a16:creationId xmlns:a16="http://schemas.microsoft.com/office/drawing/2014/main" id="{EA137766-BB39-4AD5-8EAE-C02017E60C00}"/>
              </a:ext>
            </a:extLst>
          </p:cNvPr>
          <p:cNvSpPr>
            <a:spLocks noGrp="1"/>
          </p:cNvSpPr>
          <p:nvPr>
            <p:ph type="dt" sz="half" idx="12"/>
          </p:nvPr>
        </p:nvSpPr>
        <p:spPr>
          <a:xfrm>
            <a:off x="4673599" y="3970957"/>
            <a:ext cx="2844800" cy="365125"/>
          </a:xfrm>
        </p:spPr>
        <p:txBody>
          <a:bodyPr anchor="b"/>
          <a:lstStyle>
            <a:lvl1pPr algn="ctr">
              <a:defRPr>
                <a:solidFill>
                  <a:schemeClr val="bg1">
                    <a:lumMod val="75000"/>
                  </a:schemeClr>
                </a:solidFill>
                <a:latin typeface="Dubai Light" panose="020B0303030403030204" pitchFamily="34" charset="-78"/>
                <a:cs typeface="Dubai Light" panose="020B0303030403030204" pitchFamily="34" charset="-78"/>
              </a:defRPr>
            </a:lvl1pPr>
          </a:lstStyle>
          <a:p>
            <a:endParaRPr lang="en-US" dirty="0"/>
          </a:p>
        </p:txBody>
      </p:sp>
      <p:pic>
        <p:nvPicPr>
          <p:cNvPr id="11" name="Picture 10">
            <a:extLst>
              <a:ext uri="{FF2B5EF4-FFF2-40B4-BE49-F238E27FC236}">
                <a16:creationId xmlns:a16="http://schemas.microsoft.com/office/drawing/2014/main" id="{DF811407-8C92-440A-A533-A36539BC75E9}"/>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23281" t="20031" r="23203" b="6876"/>
          <a:stretch/>
        </p:blipFill>
        <p:spPr>
          <a:xfrm>
            <a:off x="4451072" y="833405"/>
            <a:ext cx="3289853" cy="2907470"/>
          </a:xfrm>
          <a:prstGeom prst="rect">
            <a:avLst/>
          </a:prstGeom>
        </p:spPr>
      </p:pic>
    </p:spTree>
    <p:extLst>
      <p:ext uri="{BB962C8B-B14F-4D97-AF65-F5344CB8AC3E}">
        <p14:creationId xmlns:p14="http://schemas.microsoft.com/office/powerpoint/2010/main" val="2533423583"/>
      </p:ext>
    </p:extLst>
  </p:cSld>
  <p:clrMapOvr>
    <a:masterClrMapping/>
  </p:clrMapOvr>
  <p:hf hdr="0" ftr="0"/>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descr="Commission Logo 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35633" y="5425268"/>
            <a:ext cx="1716916" cy="1371600"/>
          </a:xfrm>
          <a:prstGeom prst="rect">
            <a:avLst/>
          </a:prstGeom>
        </p:spPr>
      </p:pic>
      <p:sp>
        <p:nvSpPr>
          <p:cNvPr id="2" name="Title 1"/>
          <p:cNvSpPr>
            <a:spLocks noGrp="1"/>
          </p:cNvSpPr>
          <p:nvPr>
            <p:ph type="title" hasCustomPrompt="1"/>
          </p:nvPr>
        </p:nvSpPr>
        <p:spPr>
          <a:xfrm>
            <a:off x="1905001" y="283397"/>
            <a:ext cx="10147548" cy="1143000"/>
          </a:xfrm>
        </p:spPr>
        <p:txBody>
          <a:bodyPr/>
          <a:lstStyle>
            <a:lvl1pPr>
              <a:defRPr b="1">
                <a:solidFill>
                  <a:srgbClr val="051C4B"/>
                </a:solidFill>
                <a:latin typeface="Avenir Next LT Pro" panose="020B0504020202020204" pitchFamily="34" charset="0"/>
                <a:cs typeface="Avenir Next LT Pro" panose="020B0504020202020204" pitchFamily="34" charset="0"/>
              </a:defRPr>
            </a:lvl1pPr>
          </a:lstStyle>
          <a:p>
            <a:r>
              <a:rPr lang="en-US" dirty="0"/>
              <a:t>Click to edit text</a:t>
            </a:r>
          </a:p>
        </p:txBody>
      </p:sp>
      <p:sp>
        <p:nvSpPr>
          <p:cNvPr id="3" name="Content Placeholder 2"/>
          <p:cNvSpPr>
            <a:spLocks noGrp="1"/>
          </p:cNvSpPr>
          <p:nvPr>
            <p:ph idx="1"/>
          </p:nvPr>
        </p:nvSpPr>
        <p:spPr>
          <a:xfrm>
            <a:off x="1905000" y="1600202"/>
            <a:ext cx="10147549" cy="4163255"/>
          </a:xfrm>
        </p:spPr>
        <p:txBody>
          <a:bodyPr/>
          <a:lstStyle>
            <a:lvl1pPr marL="457189" indent="-457189">
              <a:buSzPct val="100000"/>
              <a:buFontTx/>
              <a:buBlip>
                <a:blip r:embed="rId4"/>
              </a:buBlip>
              <a:defRPr>
                <a:solidFill>
                  <a:srgbClr val="4065AA"/>
                </a:solidFill>
                <a:latin typeface="Dubai Light"/>
                <a:cs typeface="Dubai Light"/>
              </a:defRPr>
            </a:lvl1pPr>
            <a:lvl2pPr marL="990575" indent="-380990">
              <a:buClr>
                <a:srgbClr val="E5A419"/>
              </a:buClr>
              <a:buSzPct val="100000"/>
              <a:buFont typeface="Arial"/>
              <a:buChar char="•"/>
              <a:defRPr>
                <a:solidFill>
                  <a:srgbClr val="4065AA"/>
                </a:solidFill>
                <a:latin typeface="Dubai Light"/>
                <a:cs typeface="Dubai Light"/>
              </a:defRPr>
            </a:lvl2pPr>
            <a:lvl3pPr marL="1523962" indent="-304792">
              <a:buClr>
                <a:srgbClr val="E5A419"/>
              </a:buClr>
              <a:buSzPct val="100000"/>
              <a:buFontTx/>
              <a:buBlip>
                <a:blip r:embed="rId5"/>
              </a:buBlip>
              <a:defRPr>
                <a:solidFill>
                  <a:srgbClr val="4065AA"/>
                </a:solidFill>
                <a:latin typeface="Dubai Light"/>
                <a:cs typeface="Dubai Light"/>
              </a:defRPr>
            </a:lvl3pPr>
            <a:lvl4pPr>
              <a:buClr>
                <a:srgbClr val="E5A419"/>
              </a:buClr>
              <a:defRPr>
                <a:solidFill>
                  <a:srgbClr val="4065AA"/>
                </a:solidFill>
                <a:latin typeface="Dubai Light"/>
                <a:cs typeface="Dubai Light"/>
              </a:defRPr>
            </a:lvl4pPr>
            <a:lvl5pPr>
              <a:defRPr>
                <a:latin typeface="Optima"/>
                <a:cs typeface="Optima"/>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Slide Number Placeholder 8"/>
          <p:cNvSpPr>
            <a:spLocks noGrp="1"/>
          </p:cNvSpPr>
          <p:nvPr>
            <p:ph type="sldNum" sz="quarter" idx="12"/>
          </p:nvPr>
        </p:nvSpPr>
        <p:spPr>
          <a:xfrm>
            <a:off x="6669219" y="6111068"/>
            <a:ext cx="619107" cy="365125"/>
          </a:xfrm>
        </p:spPr>
        <p:txBody>
          <a:bodyPr/>
          <a:lstStyle>
            <a:lvl1pPr algn="ctr">
              <a:defRPr>
                <a:solidFill>
                  <a:srgbClr val="051C4B"/>
                </a:solidFill>
                <a:latin typeface="Dubai Light" panose="020B0303030403030204" pitchFamily="34" charset="-78"/>
                <a:cs typeface="Dubai Light" panose="020B0303030403030204" pitchFamily="34" charset="-78"/>
              </a:defRPr>
            </a:lvl1pPr>
          </a:lstStyle>
          <a:p>
            <a:fld id="{A1D46623-C34D-4B2C-BEF2-8EB426E982AD}" type="slidenum">
              <a:rPr lang="en-US" smtClean="0"/>
              <a:t>‹#›</a:t>
            </a:fld>
            <a:endParaRPr lang="en-US" dirty="0"/>
          </a:p>
        </p:txBody>
      </p:sp>
    </p:spTree>
    <p:extLst>
      <p:ext uri="{BB962C8B-B14F-4D97-AF65-F5344CB8AC3E}">
        <p14:creationId xmlns:p14="http://schemas.microsoft.com/office/powerpoint/2010/main" val="29941917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723A5449-DB65-4261-B616-46D1706BA064}"/>
              </a:ext>
            </a:extLst>
          </p:cNvPr>
          <p:cNvSpPr>
            <a:spLocks noGrp="1"/>
          </p:cNvSpPr>
          <p:nvPr>
            <p:ph type="title" hasCustomPrompt="1"/>
          </p:nvPr>
        </p:nvSpPr>
        <p:spPr>
          <a:xfrm>
            <a:off x="1905001" y="283397"/>
            <a:ext cx="10147548" cy="1143000"/>
          </a:xfrm>
        </p:spPr>
        <p:txBody>
          <a:bodyPr/>
          <a:lstStyle>
            <a:lvl1pPr>
              <a:defRPr b="1">
                <a:solidFill>
                  <a:srgbClr val="051C4B"/>
                </a:solidFill>
                <a:latin typeface="Avenir Next LT Pro" panose="020B0504020202020204" pitchFamily="34" charset="0"/>
                <a:cs typeface="Avenir Next LT Pro" panose="020B0504020202020204" pitchFamily="34" charset="0"/>
              </a:defRPr>
            </a:lvl1pPr>
          </a:lstStyle>
          <a:p>
            <a:r>
              <a:rPr lang="en-US" dirty="0"/>
              <a:t>Click to edit text</a:t>
            </a:r>
          </a:p>
        </p:txBody>
      </p:sp>
      <p:sp>
        <p:nvSpPr>
          <p:cNvPr id="12" name="Content Placeholder 2">
            <a:extLst>
              <a:ext uri="{FF2B5EF4-FFF2-40B4-BE49-F238E27FC236}">
                <a16:creationId xmlns:a16="http://schemas.microsoft.com/office/drawing/2014/main" id="{0BFCCA9F-AC1E-4788-96ED-641E42803482}"/>
              </a:ext>
            </a:extLst>
          </p:cNvPr>
          <p:cNvSpPr>
            <a:spLocks noGrp="1"/>
          </p:cNvSpPr>
          <p:nvPr>
            <p:ph idx="1"/>
          </p:nvPr>
        </p:nvSpPr>
        <p:spPr>
          <a:xfrm>
            <a:off x="1905001" y="1664000"/>
            <a:ext cx="5101640" cy="4163255"/>
          </a:xfrm>
        </p:spPr>
        <p:txBody>
          <a:bodyPr/>
          <a:lstStyle>
            <a:lvl1pPr marL="457189" indent="-457189">
              <a:buSzPct val="100000"/>
              <a:buFontTx/>
              <a:buBlip>
                <a:blip r:embed="rId3"/>
              </a:buBlip>
              <a:defRPr>
                <a:solidFill>
                  <a:srgbClr val="4065AA"/>
                </a:solidFill>
                <a:latin typeface="Dubai Light"/>
                <a:cs typeface="Dubai Light"/>
              </a:defRPr>
            </a:lvl1pPr>
            <a:lvl2pPr marL="990575" indent="-380990">
              <a:buClr>
                <a:srgbClr val="E5A419"/>
              </a:buClr>
              <a:buSzPct val="100000"/>
              <a:buFont typeface="Arial"/>
              <a:buChar char="•"/>
              <a:defRPr>
                <a:solidFill>
                  <a:srgbClr val="4065AA"/>
                </a:solidFill>
                <a:latin typeface="Dubai Light"/>
                <a:cs typeface="Dubai Light"/>
              </a:defRPr>
            </a:lvl2pPr>
            <a:lvl3pPr marL="1523962" indent="-304792">
              <a:buClr>
                <a:srgbClr val="E5A419"/>
              </a:buClr>
              <a:buSzPct val="100000"/>
              <a:buFontTx/>
              <a:buBlip>
                <a:blip r:embed="rId4"/>
              </a:buBlip>
              <a:defRPr>
                <a:solidFill>
                  <a:srgbClr val="4065AA"/>
                </a:solidFill>
                <a:latin typeface="Dubai Light"/>
                <a:cs typeface="Dubai Light"/>
              </a:defRPr>
            </a:lvl3pPr>
            <a:lvl4pPr>
              <a:buClr>
                <a:srgbClr val="E5A419"/>
              </a:buClr>
              <a:defRPr>
                <a:solidFill>
                  <a:srgbClr val="4065AA"/>
                </a:solidFill>
                <a:latin typeface="Dubai Light"/>
                <a:cs typeface="Dubai Light"/>
              </a:defRPr>
            </a:lvl4pPr>
            <a:lvl5pPr>
              <a:defRPr>
                <a:latin typeface="Optima"/>
                <a:cs typeface="Optim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4" name="Content Placeholder 2">
            <a:extLst>
              <a:ext uri="{FF2B5EF4-FFF2-40B4-BE49-F238E27FC236}">
                <a16:creationId xmlns:a16="http://schemas.microsoft.com/office/drawing/2014/main" id="{B38A7AFB-D430-4557-9CDC-B8B2555C640B}"/>
              </a:ext>
            </a:extLst>
          </p:cNvPr>
          <p:cNvSpPr>
            <a:spLocks noGrp="1"/>
          </p:cNvSpPr>
          <p:nvPr>
            <p:ph idx="14"/>
          </p:nvPr>
        </p:nvSpPr>
        <p:spPr>
          <a:xfrm>
            <a:off x="7102549" y="1663999"/>
            <a:ext cx="4950000" cy="4163255"/>
          </a:xfrm>
        </p:spPr>
        <p:txBody>
          <a:bodyPr/>
          <a:lstStyle>
            <a:lvl1pPr marL="457189" indent="-457189">
              <a:buSzPct val="100000"/>
              <a:buFontTx/>
              <a:buBlip>
                <a:blip r:embed="rId3"/>
              </a:buBlip>
              <a:defRPr>
                <a:solidFill>
                  <a:srgbClr val="4065AA"/>
                </a:solidFill>
                <a:latin typeface="Dubai Light"/>
                <a:cs typeface="Dubai Light"/>
              </a:defRPr>
            </a:lvl1pPr>
            <a:lvl2pPr marL="990575" indent="-380990">
              <a:buClr>
                <a:srgbClr val="E5A419"/>
              </a:buClr>
              <a:buSzPct val="100000"/>
              <a:buFont typeface="Arial"/>
              <a:buChar char="•"/>
              <a:defRPr>
                <a:solidFill>
                  <a:srgbClr val="4065AA"/>
                </a:solidFill>
                <a:latin typeface="Dubai Light"/>
                <a:cs typeface="Dubai Light"/>
              </a:defRPr>
            </a:lvl2pPr>
            <a:lvl3pPr marL="1523962" indent="-304792">
              <a:buClr>
                <a:srgbClr val="E5A419"/>
              </a:buClr>
              <a:buSzPct val="100000"/>
              <a:buFontTx/>
              <a:buBlip>
                <a:blip r:embed="rId4"/>
              </a:buBlip>
              <a:defRPr>
                <a:solidFill>
                  <a:srgbClr val="4065AA"/>
                </a:solidFill>
                <a:latin typeface="Dubai Light"/>
                <a:cs typeface="Dubai Light"/>
              </a:defRPr>
            </a:lvl3pPr>
            <a:lvl4pPr>
              <a:buClr>
                <a:srgbClr val="E5A419"/>
              </a:buClr>
              <a:defRPr>
                <a:solidFill>
                  <a:srgbClr val="4065AA"/>
                </a:solidFill>
                <a:latin typeface="Dubai Light"/>
                <a:cs typeface="Dubai Light"/>
              </a:defRPr>
            </a:lvl4pPr>
            <a:lvl5pPr>
              <a:defRPr>
                <a:latin typeface="Optima"/>
                <a:cs typeface="Optim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pic>
        <p:nvPicPr>
          <p:cNvPr id="16" name="Picture 15" descr="Commission Logo 2.png">
            <a:extLst>
              <a:ext uri="{FF2B5EF4-FFF2-40B4-BE49-F238E27FC236}">
                <a16:creationId xmlns:a16="http://schemas.microsoft.com/office/drawing/2014/main" id="{0516D010-F371-4A35-AE0F-5EFE989CB2B3}"/>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335633" y="5425268"/>
            <a:ext cx="1716916" cy="1371600"/>
          </a:xfrm>
          <a:prstGeom prst="rect">
            <a:avLst/>
          </a:prstGeom>
        </p:spPr>
      </p:pic>
      <p:sp>
        <p:nvSpPr>
          <p:cNvPr id="17" name="Slide Number Placeholder 8">
            <a:extLst>
              <a:ext uri="{FF2B5EF4-FFF2-40B4-BE49-F238E27FC236}">
                <a16:creationId xmlns:a16="http://schemas.microsoft.com/office/drawing/2014/main" id="{610C1D84-2D7D-4B1C-8A88-9EB7E82CBA31}"/>
              </a:ext>
            </a:extLst>
          </p:cNvPr>
          <p:cNvSpPr>
            <a:spLocks noGrp="1"/>
          </p:cNvSpPr>
          <p:nvPr>
            <p:ph type="sldNum" sz="quarter" idx="12"/>
          </p:nvPr>
        </p:nvSpPr>
        <p:spPr>
          <a:xfrm>
            <a:off x="6669219" y="6111068"/>
            <a:ext cx="619107" cy="365125"/>
          </a:xfrm>
        </p:spPr>
        <p:txBody>
          <a:bodyPr/>
          <a:lstStyle>
            <a:lvl1pPr algn="ctr">
              <a:defRPr>
                <a:solidFill>
                  <a:srgbClr val="051C4B"/>
                </a:solidFill>
                <a:latin typeface="Dubai Light" panose="020B0303030403030204" pitchFamily="34" charset="-78"/>
                <a:cs typeface="Dubai Light" panose="020B0303030403030204" pitchFamily="34" charset="-78"/>
              </a:defRPr>
            </a:lvl1pPr>
          </a:lstStyle>
          <a:p>
            <a:fld id="{A1D46623-C34D-4B2C-BEF2-8EB426E982AD}" type="slidenum">
              <a:rPr lang="en-US" smtClean="0"/>
              <a:t>‹#›</a:t>
            </a:fld>
            <a:endParaRPr lang="en-US" dirty="0"/>
          </a:p>
        </p:txBody>
      </p:sp>
    </p:spTree>
    <p:extLst>
      <p:ext uri="{BB962C8B-B14F-4D97-AF65-F5344CB8AC3E}">
        <p14:creationId xmlns:p14="http://schemas.microsoft.com/office/powerpoint/2010/main" val="94283963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9D6C22-BF2D-41F7-BA7A-C519BE144C63}" type="datetime1">
              <a:rPr lang="en-US" smtClean="0"/>
              <a:t>1/10/2022</a:t>
            </a:fld>
            <a:endParaRPr lang="en-US"/>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BF85CB-8E6F-4C76-A97C-98828569AB90}" type="slidenum">
              <a:rPr lang="en-US" smtClean="0"/>
              <a:pPr/>
              <a:t>‹#›</a:t>
            </a:fld>
            <a:endParaRPr lang="en-US"/>
          </a:p>
        </p:txBody>
      </p:sp>
    </p:spTree>
    <p:extLst>
      <p:ext uri="{BB962C8B-B14F-4D97-AF65-F5344CB8AC3E}">
        <p14:creationId xmlns:p14="http://schemas.microsoft.com/office/powerpoint/2010/main" val="2408800342"/>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Lst>
  <p:hf hdr="0" ftr="0" dt="0"/>
  <p:txStyles>
    <p:titleStyle>
      <a:lvl1pPr algn="ctr" defTabSz="457189" rtl="0" eaLnBrk="1" latinLnBrk="0" hangingPunct="1">
        <a:spcBef>
          <a:spcPct val="0"/>
        </a:spcBef>
        <a:buNone/>
        <a:defRPr sz="4400" kern="1200">
          <a:solidFill>
            <a:schemeClr val="tx1"/>
          </a:solidFill>
          <a:latin typeface="+mj-lt"/>
          <a:ea typeface="+mj-ea"/>
          <a:cs typeface="+mj-cs"/>
        </a:defRPr>
      </a:lvl1pPr>
    </p:titleStyle>
    <p:bodyStyle>
      <a:lvl1pPr marL="342892" indent="-342892" algn="l" defTabSz="457189" rtl="0" eaLnBrk="1" latinLnBrk="0" hangingPunct="1">
        <a:spcBef>
          <a:spcPct val="20000"/>
        </a:spcBef>
        <a:buFont typeface="Arial"/>
        <a:buChar char="•"/>
        <a:defRPr sz="3200" kern="1200">
          <a:solidFill>
            <a:schemeClr val="tx1"/>
          </a:solidFill>
          <a:latin typeface="+mn-lt"/>
          <a:ea typeface="+mn-ea"/>
          <a:cs typeface="+mn-cs"/>
        </a:defRPr>
      </a:lvl1pPr>
      <a:lvl2pPr marL="742931" indent="-285743" algn="l" defTabSz="457189" rtl="0" eaLnBrk="1" latinLnBrk="0" hangingPunct="1">
        <a:spcBef>
          <a:spcPct val="20000"/>
        </a:spcBef>
        <a:buFont typeface="Arial"/>
        <a:buChar char="–"/>
        <a:defRPr sz="2800" kern="1200">
          <a:solidFill>
            <a:schemeClr val="tx1"/>
          </a:solidFill>
          <a:latin typeface="+mn-lt"/>
          <a:ea typeface="+mn-ea"/>
          <a:cs typeface="+mn-cs"/>
        </a:defRPr>
      </a:lvl2pPr>
      <a:lvl3pPr marL="1142972" indent="-228594" algn="l" defTabSz="457189" rtl="0" eaLnBrk="1" latinLnBrk="0" hangingPunct="1">
        <a:spcBef>
          <a:spcPct val="20000"/>
        </a:spcBef>
        <a:buFont typeface="Arial"/>
        <a:buChar char="•"/>
        <a:defRPr sz="24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2057348" indent="-228594" algn="l" defTabSz="457189" rtl="0" eaLnBrk="1" latinLnBrk="0" hangingPunct="1">
        <a:spcBef>
          <a:spcPct val="20000"/>
        </a:spcBef>
        <a:buFont typeface="Arial"/>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1D46623-C34D-4B2C-BEF2-8EB426E982AD}" type="slidenum">
              <a:rPr lang="en-US" smtClean="0"/>
              <a:t>‹#›</a:t>
            </a:fld>
            <a:endParaRPr lang="en-US"/>
          </a:p>
        </p:txBody>
      </p:sp>
    </p:spTree>
    <p:extLst>
      <p:ext uri="{BB962C8B-B14F-4D97-AF65-F5344CB8AC3E}">
        <p14:creationId xmlns:p14="http://schemas.microsoft.com/office/powerpoint/2010/main" val="1133082205"/>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Lst>
  <p:hf hdr="0" ftr="0" dt="0"/>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microsoft.com/office/2014/relationships/chartEx" Target="../charts/chartEx1.xml"/><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image" Target="../media/image8.png"/><Relationship Id="rId5" Type="http://schemas.microsoft.com/office/2014/relationships/chartEx" Target="../charts/chartEx2.xml"/><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hyperlink" Target="mailto:rmonhollon@che.sc.gov"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comments" Target="../comments/commen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DE23D36-7543-4FF9-897D-4BBF8CEDEC56}"/>
              </a:ext>
            </a:extLst>
          </p:cNvPr>
          <p:cNvSpPr>
            <a:spLocks noGrp="1"/>
          </p:cNvSpPr>
          <p:nvPr>
            <p:ph type="body" sz="quarter" idx="11"/>
          </p:nvPr>
        </p:nvSpPr>
        <p:spPr/>
        <p:txBody>
          <a:bodyPr/>
          <a:lstStyle/>
          <a:p>
            <a:r>
              <a:rPr lang="en-US" dirty="0"/>
              <a:t>Budget Request, 2022-23</a:t>
            </a:r>
          </a:p>
        </p:txBody>
      </p:sp>
      <p:sp>
        <p:nvSpPr>
          <p:cNvPr id="6" name="Date Placeholder 5">
            <a:extLst>
              <a:ext uri="{FF2B5EF4-FFF2-40B4-BE49-F238E27FC236}">
                <a16:creationId xmlns:a16="http://schemas.microsoft.com/office/drawing/2014/main" id="{D3867204-A7B1-4FE9-B0B1-94C3847DE1F9}"/>
              </a:ext>
            </a:extLst>
          </p:cNvPr>
          <p:cNvSpPr>
            <a:spLocks noGrp="1"/>
          </p:cNvSpPr>
          <p:nvPr>
            <p:ph type="dt" sz="half" idx="12"/>
          </p:nvPr>
        </p:nvSpPr>
        <p:spPr/>
        <p:txBody>
          <a:bodyPr/>
          <a:lstStyle/>
          <a:p>
            <a:r>
              <a:rPr lang="en-US" dirty="0"/>
              <a:t>January 26, 2022</a:t>
            </a:r>
          </a:p>
        </p:txBody>
      </p:sp>
      <p:sp>
        <p:nvSpPr>
          <p:cNvPr id="3" name="Title 2">
            <a:extLst>
              <a:ext uri="{FF2B5EF4-FFF2-40B4-BE49-F238E27FC236}">
                <a16:creationId xmlns:a16="http://schemas.microsoft.com/office/drawing/2014/main" id="{A188A034-68DF-42A6-A024-A831C7EA6A40}"/>
              </a:ext>
            </a:extLst>
          </p:cNvPr>
          <p:cNvSpPr>
            <a:spLocks noGrp="1"/>
          </p:cNvSpPr>
          <p:nvPr>
            <p:ph type="ctrTitle"/>
          </p:nvPr>
        </p:nvSpPr>
        <p:spPr/>
        <p:txBody>
          <a:bodyPr>
            <a:normAutofit fontScale="90000"/>
          </a:bodyPr>
          <a:lstStyle/>
          <a:p>
            <a:r>
              <a:rPr lang="en-US" dirty="0"/>
              <a:t>House Ways &amp; Means </a:t>
            </a:r>
            <a:br>
              <a:rPr lang="en-US" dirty="0"/>
            </a:br>
            <a:r>
              <a:rPr lang="en-US" dirty="0"/>
              <a:t>Higher Ed Subcommittee</a:t>
            </a:r>
          </a:p>
        </p:txBody>
      </p:sp>
    </p:spTree>
    <p:extLst>
      <p:ext uri="{BB962C8B-B14F-4D97-AF65-F5344CB8AC3E}">
        <p14:creationId xmlns:p14="http://schemas.microsoft.com/office/powerpoint/2010/main" val="36178081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a:t>Capital Request </a:t>
            </a:r>
          </a:p>
        </p:txBody>
      </p:sp>
      <p:sp>
        <p:nvSpPr>
          <p:cNvPr id="3" name="Content Placeholder 2"/>
          <p:cNvSpPr>
            <a:spLocks noGrp="1"/>
          </p:cNvSpPr>
          <p:nvPr>
            <p:ph idx="1"/>
          </p:nvPr>
        </p:nvSpPr>
        <p:spPr/>
        <p:txBody>
          <a:bodyPr/>
          <a:lstStyle/>
          <a:p>
            <a:r>
              <a:rPr lang="en-US" sz="2400" dirty="0"/>
              <a:t>The CHE has no capital budget request for FY 2022-23. </a:t>
            </a:r>
          </a:p>
          <a:p>
            <a:pPr marL="0" indent="0">
              <a:buNone/>
            </a:pPr>
            <a:endParaRPr lang="en-US" sz="1800" dirty="0"/>
          </a:p>
          <a:p>
            <a:endParaRPr lang="en-US" dirty="0"/>
          </a:p>
        </p:txBody>
      </p:sp>
      <p:sp>
        <p:nvSpPr>
          <p:cNvPr id="4" name="Slide Number Placeholder 3"/>
          <p:cNvSpPr>
            <a:spLocks noGrp="1"/>
          </p:cNvSpPr>
          <p:nvPr>
            <p:ph type="sldNum" sz="quarter" idx="12"/>
          </p:nvPr>
        </p:nvSpPr>
        <p:spPr/>
        <p:txBody>
          <a:bodyPr/>
          <a:lstStyle/>
          <a:p>
            <a:fld id="{0EBF85CB-8E6F-4C76-A97C-98828569AB90}" type="slidenum">
              <a:rPr lang="en-US" smtClean="0"/>
              <a:pPr/>
              <a:t>10</a:t>
            </a:fld>
            <a:endParaRPr lang="en-US"/>
          </a:p>
        </p:txBody>
      </p:sp>
    </p:spTree>
    <p:extLst>
      <p:ext uri="{BB962C8B-B14F-4D97-AF65-F5344CB8AC3E}">
        <p14:creationId xmlns:p14="http://schemas.microsoft.com/office/powerpoint/2010/main" val="42781203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a:t>Other Fund Request</a:t>
            </a:r>
          </a:p>
        </p:txBody>
      </p:sp>
      <p:sp>
        <p:nvSpPr>
          <p:cNvPr id="3" name="Content Placeholder 2"/>
          <p:cNvSpPr>
            <a:spLocks noGrp="1"/>
          </p:cNvSpPr>
          <p:nvPr>
            <p:ph idx="1"/>
          </p:nvPr>
        </p:nvSpPr>
        <p:spPr/>
        <p:txBody>
          <a:bodyPr>
            <a:normAutofit/>
          </a:bodyPr>
          <a:lstStyle/>
          <a:p>
            <a:r>
              <a:rPr lang="en-US" sz="2400" dirty="0"/>
              <a:t>The CHE has no “other fund” requests for FY 2022-23.</a:t>
            </a:r>
          </a:p>
        </p:txBody>
      </p:sp>
      <p:sp>
        <p:nvSpPr>
          <p:cNvPr id="4" name="Slide Number Placeholder 3"/>
          <p:cNvSpPr>
            <a:spLocks noGrp="1"/>
          </p:cNvSpPr>
          <p:nvPr>
            <p:ph type="sldNum" sz="quarter" idx="12"/>
          </p:nvPr>
        </p:nvSpPr>
        <p:spPr/>
        <p:txBody>
          <a:bodyPr/>
          <a:lstStyle/>
          <a:p>
            <a:fld id="{0EBF85CB-8E6F-4C76-A97C-98828569AB90}" type="slidenum">
              <a:rPr lang="en-US" smtClean="0"/>
              <a:pPr/>
              <a:t>11</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079749-1FF6-41F0-94C6-BE8758AACBFC}"/>
              </a:ext>
            </a:extLst>
          </p:cNvPr>
          <p:cNvSpPr>
            <a:spLocks noGrp="1"/>
          </p:cNvSpPr>
          <p:nvPr>
            <p:ph type="title"/>
          </p:nvPr>
        </p:nvSpPr>
        <p:spPr/>
        <p:txBody>
          <a:bodyPr/>
          <a:lstStyle/>
          <a:p>
            <a:pPr algn="l"/>
            <a:r>
              <a:rPr lang="en-US" dirty="0"/>
              <a:t>Federal Fund Request </a:t>
            </a:r>
          </a:p>
        </p:txBody>
      </p:sp>
      <p:sp>
        <p:nvSpPr>
          <p:cNvPr id="4" name="Slide Number Placeholder 3">
            <a:extLst>
              <a:ext uri="{FF2B5EF4-FFF2-40B4-BE49-F238E27FC236}">
                <a16:creationId xmlns:a16="http://schemas.microsoft.com/office/drawing/2014/main" id="{E78DC3B2-759A-4AD2-AF51-2737F4BEE648}"/>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1D46623-C34D-4B2C-BEF2-8EB426E982AD}" type="slidenum">
              <a:rPr kumimoji="0" lang="en-US" sz="1600" b="0" i="0" u="none" strike="noStrike" kern="1200" cap="none" spc="0" normalizeH="0" baseline="0" noProof="0" smtClean="0">
                <a:ln>
                  <a:noFill/>
                </a:ln>
                <a:solidFill>
                  <a:srgbClr val="051C4B"/>
                </a:solidFill>
                <a:effectLst/>
                <a:uLnTx/>
                <a:uFillTx/>
                <a:latin typeface="Dubai Light" panose="020B0303030403030204" pitchFamily="34" charset="-78"/>
                <a:ea typeface="+mn-ea"/>
                <a:cs typeface="Dubai Light" panose="020B0303030403030204" pitchFamily="34" charset="-78"/>
              </a:rPr>
              <a:pPr marL="0" marR="0" lvl="0" indent="0" algn="ctr" defTabSz="914400" rtl="0" eaLnBrk="1" fontAlgn="auto" latinLnBrk="0" hangingPunct="1">
                <a:lnSpc>
                  <a:spcPct val="100000"/>
                </a:lnSpc>
                <a:spcBef>
                  <a:spcPts val="0"/>
                </a:spcBef>
                <a:spcAft>
                  <a:spcPts val="0"/>
                </a:spcAft>
                <a:buClrTx/>
                <a:buSzTx/>
                <a:buFontTx/>
                <a:buNone/>
                <a:tabLst/>
                <a:defRPr/>
              </a:pPr>
              <a:t>12</a:t>
            </a:fld>
            <a:endParaRPr kumimoji="0" lang="en-US" sz="1600" b="0" i="0" u="none" strike="noStrike" kern="1200" cap="none" spc="0" normalizeH="0" baseline="0" noProof="0" dirty="0">
              <a:ln>
                <a:noFill/>
              </a:ln>
              <a:solidFill>
                <a:srgbClr val="051C4B"/>
              </a:solidFill>
              <a:effectLst/>
              <a:uLnTx/>
              <a:uFillTx/>
              <a:latin typeface="Dubai Light" panose="020B0303030403030204" pitchFamily="34" charset="-78"/>
              <a:ea typeface="+mn-ea"/>
              <a:cs typeface="Dubai Light" panose="020B0303030403030204" pitchFamily="34" charset="-78"/>
            </a:endParaRPr>
          </a:p>
        </p:txBody>
      </p:sp>
      <p:graphicFrame>
        <p:nvGraphicFramePr>
          <p:cNvPr id="5" name="Table 8">
            <a:extLst>
              <a:ext uri="{FF2B5EF4-FFF2-40B4-BE49-F238E27FC236}">
                <a16:creationId xmlns:a16="http://schemas.microsoft.com/office/drawing/2014/main" id="{D32CD34F-C1C6-4E88-804A-60835EC1F2B8}"/>
              </a:ext>
            </a:extLst>
          </p:cNvPr>
          <p:cNvGraphicFramePr>
            <a:graphicFrameLocks noGrp="1"/>
          </p:cNvGraphicFramePr>
          <p:nvPr>
            <p:ph idx="1"/>
            <p:extLst>
              <p:ext uri="{D42A27DB-BD31-4B8C-83A1-F6EECF244321}">
                <p14:modId xmlns:p14="http://schemas.microsoft.com/office/powerpoint/2010/main" val="3298339312"/>
              </p:ext>
            </p:extLst>
          </p:nvPr>
        </p:nvGraphicFramePr>
        <p:xfrm>
          <a:off x="1905000" y="1600200"/>
          <a:ext cx="6304642" cy="2194560"/>
        </p:xfrm>
        <a:graphic>
          <a:graphicData uri="http://schemas.openxmlformats.org/drawingml/2006/table">
            <a:tbl>
              <a:tblPr firstRow="1" bandRow="1">
                <a:tableStyleId>{5C22544A-7EE6-4342-B048-85BDC9FD1C3A}</a:tableStyleId>
              </a:tblPr>
              <a:tblGrid>
                <a:gridCol w="990600">
                  <a:extLst>
                    <a:ext uri="{9D8B030D-6E8A-4147-A177-3AD203B41FA5}">
                      <a16:colId xmlns:a16="http://schemas.microsoft.com/office/drawing/2014/main" val="1779885139"/>
                    </a:ext>
                  </a:extLst>
                </a:gridCol>
                <a:gridCol w="1143000">
                  <a:extLst>
                    <a:ext uri="{9D8B030D-6E8A-4147-A177-3AD203B41FA5}">
                      <a16:colId xmlns:a16="http://schemas.microsoft.com/office/drawing/2014/main" val="3221917878"/>
                    </a:ext>
                  </a:extLst>
                </a:gridCol>
                <a:gridCol w="1993237">
                  <a:extLst>
                    <a:ext uri="{9D8B030D-6E8A-4147-A177-3AD203B41FA5}">
                      <a16:colId xmlns:a16="http://schemas.microsoft.com/office/drawing/2014/main" val="3768714866"/>
                    </a:ext>
                  </a:extLst>
                </a:gridCol>
                <a:gridCol w="1182236">
                  <a:extLst>
                    <a:ext uri="{9D8B030D-6E8A-4147-A177-3AD203B41FA5}">
                      <a16:colId xmlns:a16="http://schemas.microsoft.com/office/drawing/2014/main" val="3817004966"/>
                    </a:ext>
                  </a:extLst>
                </a:gridCol>
                <a:gridCol w="995569">
                  <a:extLst>
                    <a:ext uri="{9D8B030D-6E8A-4147-A177-3AD203B41FA5}">
                      <a16:colId xmlns:a16="http://schemas.microsoft.com/office/drawing/2014/main" val="2870761264"/>
                    </a:ext>
                  </a:extLst>
                </a:gridCol>
              </a:tblGrid>
              <a:tr h="731520">
                <a:tc>
                  <a:txBody>
                    <a:bodyPr/>
                    <a:lstStyle/>
                    <a:p>
                      <a:pPr algn="ctr"/>
                      <a:r>
                        <a:rPr lang="en-US" sz="1800" dirty="0">
                          <a:solidFill>
                            <a:schemeClr val="tx1"/>
                          </a:solidFill>
                          <a:latin typeface="Avenir Next LT Pro Demi" panose="020B0704020202020204" pitchFamily="34" charset="0"/>
                        </a:rPr>
                        <a:t>Priority</a:t>
                      </a:r>
                    </a:p>
                  </a:txBody>
                  <a:tcPr>
                    <a:lnL w="12700" cap="flat" cmpd="sng" algn="ctr">
                      <a:solidFill>
                        <a:srgbClr val="FFC000"/>
                      </a:solidFill>
                      <a:prstDash val="solid"/>
                      <a:round/>
                      <a:headEnd type="none" w="med" len="med"/>
                      <a:tailEnd type="none" w="med" len="med"/>
                    </a:lnL>
                    <a:lnR w="12700" cmpd="sng">
                      <a:noFill/>
                    </a:lnR>
                    <a:lnT w="12700" cap="flat" cmpd="sng" algn="ctr">
                      <a:solidFill>
                        <a:srgbClr val="FFC000"/>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EBB335"/>
                    </a:solidFill>
                  </a:tcPr>
                </a:tc>
                <a:tc>
                  <a:txBody>
                    <a:bodyPr/>
                    <a:lstStyle/>
                    <a:p>
                      <a:pPr algn="ctr"/>
                      <a:r>
                        <a:rPr lang="en-US" sz="1800">
                          <a:solidFill>
                            <a:schemeClr val="tx1"/>
                          </a:solidFill>
                          <a:latin typeface="Avenir Next LT Pro Demi" panose="020B0704020202020204" pitchFamily="34" charset="0"/>
                        </a:rPr>
                        <a:t>Request Type</a:t>
                      </a:r>
                      <a:endParaRPr lang="en-US" sz="1800" dirty="0">
                        <a:solidFill>
                          <a:schemeClr val="tx1"/>
                        </a:solidFill>
                        <a:latin typeface="Avenir Next LT Pro Demi" panose="020B0704020202020204" pitchFamily="34" charset="0"/>
                      </a:endParaRPr>
                    </a:p>
                  </a:txBody>
                  <a:tcPr>
                    <a:lnL w="12700" cmpd="sng">
                      <a:noFill/>
                    </a:lnL>
                    <a:lnR w="12700" cmpd="sng">
                      <a:noFill/>
                    </a:lnR>
                    <a:lnT w="12700" cap="flat" cmpd="sng" algn="ctr">
                      <a:solidFill>
                        <a:srgbClr val="FFC000"/>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EBB335"/>
                    </a:solidFill>
                  </a:tcPr>
                </a:tc>
                <a:tc>
                  <a:txBody>
                    <a:bodyPr/>
                    <a:lstStyle/>
                    <a:p>
                      <a:pPr algn="ctr"/>
                      <a:r>
                        <a:rPr lang="en-US" sz="1800" b="0" dirty="0">
                          <a:solidFill>
                            <a:schemeClr val="tx1"/>
                          </a:solidFill>
                          <a:latin typeface="Avenir Next LT Pro Demi" panose="020B0704020202020204" pitchFamily="34" charset="0"/>
                          <a:cs typeface="Dubai Medium" panose="020B0603030403030204" pitchFamily="34" charset="-78"/>
                        </a:rPr>
                        <a:t>Request Title</a:t>
                      </a:r>
                    </a:p>
                  </a:txBody>
                  <a:tcPr anchor="ctr">
                    <a:lnL w="12700" cmpd="sng">
                      <a:noFill/>
                    </a:lnL>
                    <a:lnR w="12700" cap="flat" cmpd="sng" algn="ctr">
                      <a:noFill/>
                      <a:prstDash val="solid"/>
                      <a:round/>
                      <a:headEnd type="none" w="med" len="med"/>
                      <a:tailEnd type="none" w="med" len="med"/>
                    </a:lnR>
                    <a:lnT w="12700" cap="flat" cmpd="sng" algn="ctr">
                      <a:solidFill>
                        <a:srgbClr val="FFC000"/>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EBB11E"/>
                    </a:solidFill>
                  </a:tcPr>
                </a:tc>
                <a:tc>
                  <a:txBody>
                    <a:bodyPr/>
                    <a:lstStyle/>
                    <a:p>
                      <a:pPr algn="ctr"/>
                      <a:r>
                        <a:rPr lang="en-US" sz="1800" b="0" dirty="0">
                          <a:solidFill>
                            <a:schemeClr val="tx1"/>
                          </a:solidFill>
                          <a:latin typeface="Avenir Next LT Pro Demi" panose="020B0704020202020204" pitchFamily="34" charset="0"/>
                          <a:cs typeface="Dubai Medium" panose="020B0603030403030204" pitchFamily="34" charset="-78"/>
                        </a:rPr>
                        <a:t>Amount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C000"/>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EBB11E"/>
                    </a:solidFill>
                  </a:tcPr>
                </a:tc>
                <a:tc>
                  <a:txBody>
                    <a:bodyPr/>
                    <a:lstStyle/>
                    <a:p>
                      <a:pPr algn="ctr"/>
                      <a:r>
                        <a:rPr lang="en-US" sz="1800" b="0" dirty="0">
                          <a:solidFill>
                            <a:schemeClr val="tx1"/>
                          </a:solidFill>
                          <a:latin typeface="Avenir Next LT Pro Demi" panose="020B0704020202020204" pitchFamily="34" charset="0"/>
                          <a:cs typeface="Dubai Medium" panose="020B0603030403030204" pitchFamily="34" charset="-78"/>
                        </a:rPr>
                        <a:t>FTEs</a:t>
                      </a:r>
                    </a:p>
                  </a:txBody>
                  <a:tcPr anchor="ctr">
                    <a:lnL w="12700" cap="flat" cmpd="sng" algn="ctr">
                      <a:no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EBB11E"/>
                    </a:solidFill>
                  </a:tcPr>
                </a:tc>
                <a:extLst>
                  <a:ext uri="{0D108BD9-81ED-4DB2-BD59-A6C34878D82A}">
                    <a16:rowId xmlns:a16="http://schemas.microsoft.com/office/drawing/2014/main" val="2605163106"/>
                  </a:ext>
                </a:extLst>
              </a:tr>
              <a:tr h="731520">
                <a:tc>
                  <a:txBody>
                    <a:bodyPr/>
                    <a:lstStyle/>
                    <a:p>
                      <a:r>
                        <a:rPr lang="en-US" sz="1800" dirty="0">
                          <a:solidFill>
                            <a:schemeClr val="tx1"/>
                          </a:solidFill>
                          <a:latin typeface="Dubai Medium" panose="020B0603030403030204" pitchFamily="34" charset="-78"/>
                          <a:cs typeface="Dubai Medium" panose="020B0603030403030204" pitchFamily="34" charset="-78"/>
                        </a:rPr>
                        <a:t>1</a:t>
                      </a:r>
                    </a:p>
                  </a:txBody>
                  <a:tcPr anchor="ctr">
                    <a:lnL w="12700" cap="flat" cmpd="sng" algn="ctr">
                      <a:solidFill>
                        <a:srgbClr val="FFC000"/>
                      </a:solidFill>
                      <a:prstDash val="solid"/>
                      <a:round/>
                      <a:headEnd type="none" w="med" len="med"/>
                      <a:tailEnd type="none" w="med" len="med"/>
                    </a:lnL>
                    <a:lnR w="12700" cmpd="sng">
                      <a:noFill/>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800" dirty="0">
                          <a:latin typeface="Dubai Medium" panose="020B0603030403030204" pitchFamily="34" charset="-78"/>
                          <a:cs typeface="Dubai Medium" panose="020B0603030403030204" pitchFamily="34" charset="-78"/>
                        </a:rPr>
                        <a:t>Federal Fund</a:t>
                      </a:r>
                    </a:p>
                  </a:txBody>
                  <a:tcPr anchor="ctr">
                    <a:lnL w="12700" cmpd="sng">
                      <a:noFill/>
                    </a:lnL>
                    <a:lnR w="12700" cmpd="sng">
                      <a:noFill/>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dirty="0">
                          <a:latin typeface="Dubai Light" panose="020B0303030403030204" pitchFamily="34" charset="-78"/>
                          <a:cs typeface="Dubai Light" panose="020B0303030403030204" pitchFamily="34" charset="-78"/>
                        </a:rPr>
                        <a:t>AmeriCorps Grant</a:t>
                      </a:r>
                    </a:p>
                  </a:txBody>
                  <a:tcPr anchor="ctr">
                    <a:lnL w="12700" cmpd="sng">
                      <a:noFill/>
                    </a:lnL>
                    <a:lnR w="12700" cap="flat" cmpd="sng" algn="ctr">
                      <a:noFill/>
                      <a:prstDash val="solid"/>
                      <a:round/>
                      <a:headEnd type="none" w="med" len="med"/>
                      <a:tailEnd type="none" w="med" len="med"/>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800" dirty="0">
                          <a:latin typeface="Dubai Light" panose="020B0303030403030204" pitchFamily="34" charset="-78"/>
                          <a:cs typeface="Dubai Light" panose="020B0303030403030204" pitchFamily="34" charset="-78"/>
                        </a:rPr>
                        <a:t>$160,000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dirty="0">
                          <a:latin typeface="Dubai Light" panose="020B0303030403030204" pitchFamily="34" charset="-78"/>
                          <a:cs typeface="Dubai Light" panose="020B0303030403030204" pitchFamily="34" charset="-78"/>
                        </a:rPr>
                        <a:t>0</a:t>
                      </a:r>
                    </a:p>
                  </a:txBody>
                  <a:tcPr anchor="ctr">
                    <a:lnL w="12700" cap="flat" cmpd="sng" algn="ctr">
                      <a:noFill/>
                      <a:prstDash val="solid"/>
                      <a:round/>
                      <a:headEnd type="none" w="med" len="med"/>
                      <a:tailEnd type="none" w="med" len="med"/>
                    </a:lnL>
                    <a:lnR w="12700" cap="flat" cmpd="sng" algn="ctr">
                      <a:solidFill>
                        <a:srgbClr val="FFC000"/>
                      </a:solidFill>
                      <a:prstDash val="solid"/>
                      <a:round/>
                      <a:headEnd type="none" w="med" len="med"/>
                      <a:tailEnd type="none" w="med" len="med"/>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47733608"/>
                  </a:ext>
                </a:extLst>
              </a:tr>
              <a:tr h="731520">
                <a:tc gridSpan="3">
                  <a:txBody>
                    <a:bodyPr/>
                    <a:lstStyle/>
                    <a:p>
                      <a:pPr algn="ctr"/>
                      <a:r>
                        <a:rPr lang="en-US" sz="1800" dirty="0">
                          <a:latin typeface="Dubai Medium" panose="020B0603030403030204" pitchFamily="34" charset="-78"/>
                          <a:cs typeface="Dubai Medium" panose="020B0603030403030204" pitchFamily="34" charset="-78"/>
                        </a:rPr>
                        <a:t>TOTAL</a:t>
                      </a:r>
                    </a:p>
                  </a:txBody>
                  <a:tcPr anchor="ctr">
                    <a:lnL w="12700" cap="flat" cmpd="sng" algn="ctr">
                      <a:solidFill>
                        <a:srgbClr val="FFC00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endParaRPr lang="en-US" sz="1800" dirty="0">
                        <a:latin typeface="Dubai Medium" panose="020B0603030403030204" pitchFamily="34" charset="-78"/>
                        <a:cs typeface="Dubai Medium" panose="020B0603030403030204" pitchFamily="34" charset="-78"/>
                      </a:endParaRPr>
                    </a:p>
                  </a:txBody>
                  <a:tcPr anchor="ctr">
                    <a:lnL w="12700" cmpd="sng">
                      <a:noFill/>
                    </a:lnL>
                    <a:lnR w="12700" cmpd="sng">
                      <a:noFill/>
                    </a:lnR>
                    <a:lnT w="12700" cap="flat" cmpd="sng" algn="ctr">
                      <a:noFill/>
                      <a:prstDash val="solid"/>
                      <a:round/>
                      <a:headEnd type="none" w="med" len="med"/>
                      <a:tailEnd type="none" w="med" len="med"/>
                    </a:lnT>
                    <a:solidFill>
                      <a:schemeClr val="bg1">
                        <a:lumMod val="85000"/>
                      </a:schemeClr>
                    </a:solidFill>
                  </a:tcPr>
                </a:tc>
                <a:tc hMerge="1">
                  <a:txBody>
                    <a:bodyPr/>
                    <a:lstStyle/>
                    <a:p>
                      <a:pPr algn="ctr"/>
                      <a:endParaRPr lang="en-US" sz="1800" dirty="0">
                        <a:latin typeface="Dubai Light" panose="020B0303030403030204" pitchFamily="34" charset="-78"/>
                        <a:cs typeface="Dubai Light" panose="020B0303030403030204" pitchFamily="34" charset="-78"/>
                      </a:endParaRPr>
                    </a:p>
                  </a:txBody>
                  <a:tcPr anchor="ctr">
                    <a:lnL w="12700" cap="flat" cmpd="sng" algn="ctr">
                      <a:noFill/>
                      <a:prstDash val="solid"/>
                      <a:round/>
                      <a:headEnd type="none" w="med" len="med"/>
                      <a:tailEnd type="none" w="med" len="med"/>
                    </a:lnL>
                    <a:lnR w="12700" cap="flat" cmpd="sng" algn="ctr">
                      <a:solidFill>
                        <a:srgbClr val="EBB11E"/>
                      </a:solidFill>
                      <a:prstDash val="solid"/>
                      <a:round/>
                      <a:headEnd type="none" w="med" len="med"/>
                      <a:tailEnd type="none" w="med" len="med"/>
                    </a:lnR>
                    <a:lnT w="12700" cap="flat" cmpd="sng" algn="ctr">
                      <a:noFill/>
                      <a:prstDash val="solid"/>
                      <a:round/>
                      <a:headEnd type="none" w="med" len="med"/>
                      <a:tailEnd type="none" w="med" len="med"/>
                    </a:lnT>
                    <a:solidFill>
                      <a:schemeClr val="bg1">
                        <a:lumMod val="85000"/>
                      </a:schemeClr>
                    </a:solidFill>
                  </a:tcPr>
                </a:tc>
                <a:tc>
                  <a:txBody>
                    <a:bodyPr/>
                    <a:lstStyle/>
                    <a:p>
                      <a:pPr algn="r"/>
                      <a:r>
                        <a:rPr lang="en-US" sz="1800" b="1" dirty="0">
                          <a:latin typeface="Dubai Light" panose="020B0303030403030204" pitchFamily="34" charset="-78"/>
                          <a:cs typeface="Dubai Light" panose="020B0303030403030204" pitchFamily="34" charset="-78"/>
                        </a:rPr>
                        <a:t>$160,000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1800" b="1" dirty="0">
                          <a:latin typeface="Dubai Light" panose="020B0303030403030204" pitchFamily="34" charset="-78"/>
                          <a:cs typeface="Dubai Light" panose="020B0303030403030204" pitchFamily="34" charset="-78"/>
                        </a:rPr>
                        <a:t>0</a:t>
                      </a:r>
                    </a:p>
                  </a:txBody>
                  <a:tcPr anchor="ctr">
                    <a:lnL w="12700" cap="flat" cmpd="sng" algn="ctr">
                      <a:no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755214762"/>
                  </a:ext>
                </a:extLst>
              </a:tr>
            </a:tbl>
          </a:graphicData>
        </a:graphic>
      </p:graphicFrame>
      <p:sp>
        <p:nvSpPr>
          <p:cNvPr id="6" name="TextBox 5">
            <a:extLst>
              <a:ext uri="{FF2B5EF4-FFF2-40B4-BE49-F238E27FC236}">
                <a16:creationId xmlns:a16="http://schemas.microsoft.com/office/drawing/2014/main" id="{7CB99F64-B226-4F0C-83B1-54105510AA37}"/>
              </a:ext>
            </a:extLst>
          </p:cNvPr>
          <p:cNvSpPr txBox="1"/>
          <p:nvPr/>
        </p:nvSpPr>
        <p:spPr>
          <a:xfrm>
            <a:off x="1905000" y="4114800"/>
            <a:ext cx="8153400" cy="2092881"/>
          </a:xfrm>
          <a:prstGeom prst="rect">
            <a:avLst/>
          </a:prstGeom>
          <a:noFill/>
        </p:spPr>
        <p:txBody>
          <a:bodyPr wrap="square" rtlCol="0">
            <a:spAutoFit/>
          </a:bodyPr>
          <a:lstStyle/>
          <a:p>
            <a:r>
              <a:rPr lang="en-US" sz="2800" dirty="0">
                <a:solidFill>
                  <a:srgbClr val="4065AA"/>
                </a:solidFill>
                <a:latin typeface="Dubai Light" panose="020B0303030403030204" pitchFamily="34" charset="-78"/>
                <a:cs typeface="Dubai Light" panose="020B0303030403030204" pitchFamily="34" charset="-78"/>
              </a:rPr>
              <a:t>The CHE has a $220,000 AmeriCorps grant. This request seeks the authority to expend $160,000 in federal funds and is related to our third recurring general fund request of $60,000. </a:t>
            </a:r>
            <a:endParaRPr lang="en-US" dirty="0"/>
          </a:p>
          <a:p>
            <a:endParaRPr lang="en-US" dirty="0"/>
          </a:p>
        </p:txBody>
      </p:sp>
    </p:spTree>
    <p:extLst>
      <p:ext uri="{BB962C8B-B14F-4D97-AF65-F5344CB8AC3E}">
        <p14:creationId xmlns:p14="http://schemas.microsoft.com/office/powerpoint/2010/main" val="35474184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FTE Request</a:t>
            </a:r>
          </a:p>
        </p:txBody>
      </p:sp>
      <p:sp>
        <p:nvSpPr>
          <p:cNvPr id="4" name="Slide Number Placeholder 3"/>
          <p:cNvSpPr>
            <a:spLocks noGrp="1"/>
          </p:cNvSpPr>
          <p:nvPr>
            <p:ph type="sldNum" sz="quarter" idx="12"/>
          </p:nvPr>
        </p:nvSpPr>
        <p:spPr/>
        <p:txBody>
          <a:bodyPr/>
          <a:lstStyle/>
          <a:p>
            <a:fld id="{0EBF85CB-8E6F-4C76-A97C-98828569AB90}" type="slidenum">
              <a:rPr lang="en-US" smtClean="0"/>
              <a:pPr/>
              <a:t>13</a:t>
            </a:fld>
            <a:endParaRPr lang="en-US"/>
          </a:p>
        </p:txBody>
      </p:sp>
      <p:graphicFrame>
        <p:nvGraphicFramePr>
          <p:cNvPr id="5" name="Table 8">
            <a:extLst>
              <a:ext uri="{FF2B5EF4-FFF2-40B4-BE49-F238E27FC236}">
                <a16:creationId xmlns:a16="http://schemas.microsoft.com/office/drawing/2014/main" id="{9D9B81D4-54D1-4827-940A-41F9E7CB1CDF}"/>
              </a:ext>
            </a:extLst>
          </p:cNvPr>
          <p:cNvGraphicFramePr>
            <a:graphicFrameLocks noGrp="1"/>
          </p:cNvGraphicFramePr>
          <p:nvPr>
            <p:ph idx="1"/>
            <p:extLst>
              <p:ext uri="{D42A27DB-BD31-4B8C-83A1-F6EECF244321}">
                <p14:modId xmlns:p14="http://schemas.microsoft.com/office/powerpoint/2010/main" val="220745173"/>
              </p:ext>
            </p:extLst>
          </p:nvPr>
        </p:nvGraphicFramePr>
        <p:xfrm>
          <a:off x="1981200" y="1371600"/>
          <a:ext cx="8008493" cy="2682150"/>
        </p:xfrm>
        <a:graphic>
          <a:graphicData uri="http://schemas.openxmlformats.org/drawingml/2006/table">
            <a:tbl>
              <a:tblPr firstRow="1" bandRow="1">
                <a:tableStyleId>{5C22544A-7EE6-4342-B048-85BDC9FD1C3A}</a:tableStyleId>
              </a:tblPr>
              <a:tblGrid>
                <a:gridCol w="604912">
                  <a:extLst>
                    <a:ext uri="{9D8B030D-6E8A-4147-A177-3AD203B41FA5}">
                      <a16:colId xmlns:a16="http://schemas.microsoft.com/office/drawing/2014/main" val="1779885139"/>
                    </a:ext>
                  </a:extLst>
                </a:gridCol>
                <a:gridCol w="6162552">
                  <a:extLst>
                    <a:ext uri="{9D8B030D-6E8A-4147-A177-3AD203B41FA5}">
                      <a16:colId xmlns:a16="http://schemas.microsoft.com/office/drawing/2014/main" val="3768714866"/>
                    </a:ext>
                  </a:extLst>
                </a:gridCol>
                <a:gridCol w="1241029">
                  <a:extLst>
                    <a:ext uri="{9D8B030D-6E8A-4147-A177-3AD203B41FA5}">
                      <a16:colId xmlns:a16="http://schemas.microsoft.com/office/drawing/2014/main" val="3817004966"/>
                    </a:ext>
                  </a:extLst>
                </a:gridCol>
              </a:tblGrid>
              <a:tr h="536430">
                <a:tc>
                  <a:txBody>
                    <a:bodyPr/>
                    <a:lstStyle/>
                    <a:p>
                      <a:pPr algn="ctr"/>
                      <a:endParaRPr lang="en-US" sz="1800" dirty="0">
                        <a:solidFill>
                          <a:schemeClr val="tx1"/>
                        </a:solidFill>
                        <a:latin typeface="Avenir Next LT Pro Demi" panose="020B0704020202020204" pitchFamily="34" charset="0"/>
                      </a:endParaRPr>
                    </a:p>
                  </a:txBody>
                  <a:tcPr>
                    <a:lnL w="12700" cap="flat" cmpd="sng" algn="ctr">
                      <a:solidFill>
                        <a:srgbClr val="FFC000"/>
                      </a:solidFill>
                      <a:prstDash val="solid"/>
                      <a:round/>
                      <a:headEnd type="none" w="med" len="med"/>
                      <a:tailEnd type="none" w="med" len="med"/>
                    </a:lnL>
                    <a:lnR w="12700" cmpd="sng">
                      <a:noFill/>
                    </a:lnR>
                    <a:lnT w="12700" cap="flat" cmpd="sng" algn="ctr">
                      <a:solidFill>
                        <a:srgbClr val="FFC000"/>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EBB335"/>
                    </a:solidFill>
                  </a:tcPr>
                </a:tc>
                <a:tc>
                  <a:txBody>
                    <a:bodyPr/>
                    <a:lstStyle/>
                    <a:p>
                      <a:pPr algn="ctr"/>
                      <a:r>
                        <a:rPr lang="en-US" sz="1800" b="0" dirty="0">
                          <a:solidFill>
                            <a:schemeClr val="tx1"/>
                          </a:solidFill>
                          <a:latin typeface="Avenir Next LT Pro Demi" panose="020B0704020202020204" pitchFamily="34" charset="0"/>
                          <a:cs typeface="Dubai Medium" panose="020B0603030403030204" pitchFamily="34" charset="-78"/>
                        </a:rPr>
                        <a:t>Initiative Title</a:t>
                      </a:r>
                    </a:p>
                  </a:txBody>
                  <a:tcPr anchor="ctr">
                    <a:lnL w="12700" cmpd="sng">
                      <a:noFill/>
                    </a:lnL>
                    <a:lnR w="12700" cap="flat" cmpd="sng" algn="ctr">
                      <a:noFill/>
                      <a:prstDash val="solid"/>
                      <a:round/>
                      <a:headEnd type="none" w="med" len="med"/>
                      <a:tailEnd type="none" w="med" len="med"/>
                    </a:lnR>
                    <a:lnT w="12700" cap="flat" cmpd="sng" algn="ctr">
                      <a:solidFill>
                        <a:srgbClr val="FFC000"/>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EBB11E"/>
                    </a:solidFill>
                  </a:tcPr>
                </a:tc>
                <a:tc>
                  <a:txBody>
                    <a:bodyPr/>
                    <a:lstStyle/>
                    <a:p>
                      <a:pPr algn="ctr"/>
                      <a:r>
                        <a:rPr lang="en-US" sz="1800" b="0" dirty="0">
                          <a:solidFill>
                            <a:schemeClr val="tx1"/>
                          </a:solidFill>
                          <a:latin typeface="Avenir Next LT Pro Demi" panose="020B0704020202020204" pitchFamily="34" charset="0"/>
                          <a:cs typeface="Dubai Medium" panose="020B0603030403030204" pitchFamily="34" charset="-78"/>
                        </a:rPr>
                        <a:t>FTEs</a:t>
                      </a:r>
                    </a:p>
                  </a:txBody>
                  <a:tcPr anchor="ctr">
                    <a:lnL w="12700" cap="flat" cmpd="sng" algn="ctr">
                      <a:no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EBB11E"/>
                    </a:solidFill>
                  </a:tcPr>
                </a:tc>
                <a:extLst>
                  <a:ext uri="{0D108BD9-81ED-4DB2-BD59-A6C34878D82A}">
                    <a16:rowId xmlns:a16="http://schemas.microsoft.com/office/drawing/2014/main" val="2605163106"/>
                  </a:ext>
                </a:extLst>
              </a:tr>
              <a:tr h="536430">
                <a:tc>
                  <a:txBody>
                    <a:bodyPr/>
                    <a:lstStyle/>
                    <a:p>
                      <a:r>
                        <a:rPr lang="en-US" sz="1800" b="0" dirty="0">
                          <a:solidFill>
                            <a:schemeClr val="tx1"/>
                          </a:solidFill>
                          <a:latin typeface="Dubai Medium" panose="020B0603030403030204" pitchFamily="34" charset="-78"/>
                          <a:cs typeface="Dubai Medium" panose="020B0603030403030204" pitchFamily="34" charset="-78"/>
                        </a:rPr>
                        <a:t>1</a:t>
                      </a:r>
                    </a:p>
                  </a:txBody>
                  <a:tcPr anchor="ctr">
                    <a:lnL w="12700" cap="flat" cmpd="sng" algn="ctr">
                      <a:solidFill>
                        <a:srgbClr val="FFC000"/>
                      </a:solidFill>
                      <a:prstDash val="solid"/>
                      <a:round/>
                      <a:headEnd type="none" w="med" len="med"/>
                      <a:tailEnd type="none" w="med" len="med"/>
                    </a:lnL>
                    <a:lnR w="12700" cmpd="sng">
                      <a:noFill/>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dirty="0">
                          <a:latin typeface="Dubai Light" panose="020B0303030403030204" pitchFamily="34" charset="-78"/>
                          <a:cs typeface="Dubai Light" panose="020B0303030403030204" pitchFamily="34" charset="-78"/>
                        </a:rPr>
                        <a:t>Need-based Grant Funding: Senior Auditor</a:t>
                      </a:r>
                    </a:p>
                  </a:txBody>
                  <a:tcPr anchor="ctr">
                    <a:lnL w="12700" cmpd="sng">
                      <a:noFill/>
                    </a:lnL>
                    <a:lnR w="12700" cap="flat" cmpd="sng" algn="ctr">
                      <a:noFill/>
                      <a:prstDash val="solid"/>
                      <a:round/>
                      <a:headEnd type="none" w="med" len="med"/>
                      <a:tailEnd type="none" w="med" len="med"/>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dirty="0">
                          <a:latin typeface="Dubai Light" panose="020B0303030403030204" pitchFamily="34" charset="-78"/>
                          <a:cs typeface="Dubai Light" panose="020B0303030403030204" pitchFamily="34" charset="-78"/>
                        </a:rPr>
                        <a:t>1.0</a:t>
                      </a:r>
                    </a:p>
                  </a:txBody>
                  <a:tcPr anchor="ctr">
                    <a:lnL w="12700" cap="flat" cmpd="sng" algn="ctr">
                      <a:noFill/>
                      <a:prstDash val="solid"/>
                      <a:round/>
                      <a:headEnd type="none" w="med" len="med"/>
                      <a:tailEnd type="none" w="med" len="med"/>
                    </a:lnL>
                    <a:lnR w="12700" cap="flat" cmpd="sng" algn="ctr">
                      <a:solidFill>
                        <a:srgbClr val="FFC000"/>
                      </a:solidFill>
                      <a:prstDash val="solid"/>
                      <a:round/>
                      <a:headEnd type="none" w="med" len="med"/>
                      <a:tailEnd type="none" w="med" len="med"/>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47733608"/>
                  </a:ext>
                </a:extLst>
              </a:tr>
              <a:tr h="536430">
                <a:tc>
                  <a:txBody>
                    <a:bodyPr/>
                    <a:lstStyle/>
                    <a:p>
                      <a:r>
                        <a:rPr lang="en-US" sz="1800" b="0" dirty="0">
                          <a:latin typeface="Dubai Medium" panose="020B0603030403030204" pitchFamily="34" charset="-78"/>
                          <a:cs typeface="Dubai Medium" panose="020B0603030403030204" pitchFamily="34" charset="-78"/>
                        </a:rPr>
                        <a:t>2</a:t>
                      </a:r>
                    </a:p>
                  </a:txBody>
                  <a:tcPr anchor="ctr">
                    <a:lnL w="12700" cap="flat" cmpd="sng" algn="ctr">
                      <a:solidFill>
                        <a:srgbClr val="FFC000"/>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a:r>
                        <a:rPr lang="en-US" sz="1800" dirty="0">
                          <a:latin typeface="Dubai Light" panose="020B0303030403030204" pitchFamily="34" charset="-78"/>
                          <a:cs typeface="Dubai Light" panose="020B0303030403030204" pitchFamily="34" charset="-78"/>
                        </a:rPr>
                        <a:t>ASCEND 60x30: Program Manager I</a:t>
                      </a: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1800" dirty="0">
                          <a:latin typeface="Dubai Light" panose="020B0303030403030204" pitchFamily="34" charset="-78"/>
                          <a:cs typeface="Dubai Light" panose="020B0303030403030204" pitchFamily="34" charset="-78"/>
                        </a:rPr>
                        <a:t>3.0</a:t>
                      </a:r>
                    </a:p>
                  </a:txBody>
                  <a:tcPr anchor="ctr">
                    <a:lnL w="12700" cap="flat" cmpd="sng" algn="ctr">
                      <a:no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384640142"/>
                  </a:ext>
                </a:extLst>
              </a:tr>
              <a:tr h="536430">
                <a:tc>
                  <a:txBody>
                    <a:bodyPr/>
                    <a:lstStyle/>
                    <a:p>
                      <a:r>
                        <a:rPr lang="en-US" sz="1800" b="0" dirty="0">
                          <a:latin typeface="Dubai Medium" panose="020B0603030403030204" pitchFamily="34" charset="-78"/>
                          <a:cs typeface="Dubai Medium" panose="020B0603030403030204" pitchFamily="34" charset="-78"/>
                        </a:rPr>
                        <a:t>3</a:t>
                      </a:r>
                    </a:p>
                  </a:txBody>
                  <a:tcPr anchor="ctr">
                    <a:lnL w="12700" cap="flat" cmpd="sng" algn="ctr">
                      <a:solidFill>
                        <a:srgbClr val="FFC000"/>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l"/>
                      <a:r>
                        <a:rPr lang="en-US" sz="1800" dirty="0">
                          <a:latin typeface="Dubai Light" panose="020B0303030403030204" pitchFamily="34" charset="-78"/>
                          <a:cs typeface="Dubai Light" panose="020B0303030403030204" pitchFamily="34" charset="-78"/>
                        </a:rPr>
                        <a:t>ASCEND 60x30: Program Coordinator II</a:t>
                      </a: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r>
                        <a:rPr lang="en-US" sz="1800" dirty="0">
                          <a:latin typeface="Dubai Light" panose="020B0303030403030204" pitchFamily="34" charset="-78"/>
                          <a:cs typeface="Dubai Light" panose="020B0303030403030204" pitchFamily="34" charset="-78"/>
                        </a:rPr>
                        <a:t>3.0</a:t>
                      </a:r>
                    </a:p>
                  </a:txBody>
                  <a:tcPr anchor="ctr">
                    <a:lnL w="12700" cap="flat" cmpd="sng" algn="ctr">
                      <a:no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97925843"/>
                  </a:ext>
                </a:extLst>
              </a:tr>
              <a:tr h="536430">
                <a:tc gridSpan="2">
                  <a:txBody>
                    <a:bodyPr/>
                    <a:lstStyle/>
                    <a:p>
                      <a:pPr algn="ctr"/>
                      <a:r>
                        <a:rPr lang="en-US" sz="1800" b="1" dirty="0">
                          <a:latin typeface="Dubai Medium" panose="020B0603030403030204" pitchFamily="34" charset="-78"/>
                          <a:cs typeface="Dubai Medium" panose="020B0603030403030204" pitchFamily="34" charset="-78"/>
                        </a:rPr>
                        <a:t>TOTAL </a:t>
                      </a:r>
                    </a:p>
                  </a:txBody>
                  <a:tcPr anchor="ctr">
                    <a:lnL w="12700" cap="flat" cmpd="sng" algn="ctr">
                      <a:solidFill>
                        <a:srgbClr val="FFC00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pPr algn="l"/>
                      <a:endParaRPr lang="en-US" sz="1800" dirty="0">
                        <a:latin typeface="Dubai Light" panose="020B0303030403030204" pitchFamily="34" charset="-78"/>
                        <a:cs typeface="Dubai Light" panose="020B0303030403030204" pitchFamily="34" charset="-78"/>
                      </a:endParaRPr>
                    </a:p>
                  </a:txBody>
                  <a:tcPr anchor="ctr">
                    <a:lnL w="12700" cmpd="sng">
                      <a:noFill/>
                    </a:lnL>
                    <a:lnR w="12700" cap="flat" cmpd="sng" algn="ctr">
                      <a:solidFill>
                        <a:srgbClr val="EBB11E"/>
                      </a:solidFill>
                      <a:prstDash val="solid"/>
                      <a:round/>
                      <a:headEnd type="none" w="med" len="med"/>
                      <a:tailEnd type="none" w="med" len="med"/>
                    </a:lnR>
                    <a:lnT w="12700" cap="flat" cmpd="sng" algn="ctr">
                      <a:noFill/>
                      <a:prstDash val="solid"/>
                      <a:round/>
                      <a:headEnd type="none" w="med" len="med"/>
                      <a:tailEnd type="none" w="med" len="med"/>
                    </a:lnT>
                    <a:lnB w="12700" cmpd="sng">
                      <a:noFill/>
                    </a:lnB>
                    <a:noFill/>
                  </a:tcPr>
                </a:tc>
                <a:tc>
                  <a:txBody>
                    <a:bodyPr/>
                    <a:lstStyle/>
                    <a:p>
                      <a:pPr algn="ctr"/>
                      <a:r>
                        <a:rPr lang="en-US" sz="1800" dirty="0">
                          <a:latin typeface="Dubai Light" panose="020B0303030403030204" pitchFamily="34" charset="-78"/>
                          <a:cs typeface="Dubai Light" panose="020B0303030403030204" pitchFamily="34" charset="-78"/>
                        </a:rPr>
                        <a:t>7.0</a:t>
                      </a:r>
                    </a:p>
                  </a:txBody>
                  <a:tcPr anchor="ctr">
                    <a:lnL w="12700" cap="flat" cmpd="sng" algn="ctr">
                      <a:no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160657470"/>
                  </a:ext>
                </a:extLst>
              </a:tr>
            </a:tbl>
          </a:graphicData>
        </a:graphic>
      </p:graphicFrame>
    </p:spTree>
    <p:extLst>
      <p:ext uri="{BB962C8B-B14F-4D97-AF65-F5344CB8AC3E}">
        <p14:creationId xmlns:p14="http://schemas.microsoft.com/office/powerpoint/2010/main" val="8697530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FY 2021-22 Provisos </a:t>
            </a:r>
            <a:r>
              <a:rPr lang="en-US" b="0" dirty="0"/>
              <a:t>(page 1 of 5)</a:t>
            </a:r>
            <a:endParaRPr lang="en-US" dirty="0"/>
          </a:p>
        </p:txBody>
      </p:sp>
      <p:graphicFrame>
        <p:nvGraphicFramePr>
          <p:cNvPr id="5" name="Content Placeholder 4">
            <a:extLst>
              <a:ext uri="{FF2B5EF4-FFF2-40B4-BE49-F238E27FC236}">
                <a16:creationId xmlns:a16="http://schemas.microsoft.com/office/drawing/2014/main" id="{3A8EC16A-3A60-4E30-B77E-AD860493BA62}"/>
              </a:ext>
            </a:extLst>
          </p:cNvPr>
          <p:cNvGraphicFramePr>
            <a:graphicFrameLocks noGrp="1"/>
          </p:cNvGraphicFramePr>
          <p:nvPr>
            <p:ph idx="1"/>
            <p:extLst>
              <p:ext uri="{D42A27DB-BD31-4B8C-83A1-F6EECF244321}">
                <p14:modId xmlns:p14="http://schemas.microsoft.com/office/powerpoint/2010/main" val="3446570271"/>
              </p:ext>
            </p:extLst>
          </p:nvPr>
        </p:nvGraphicFramePr>
        <p:xfrm>
          <a:off x="2057400" y="1219200"/>
          <a:ext cx="9525000" cy="4144996"/>
        </p:xfrm>
        <a:graphic>
          <a:graphicData uri="http://schemas.openxmlformats.org/drawingml/2006/table">
            <a:tbl>
              <a:tblPr firstRow="1" bandRow="1">
                <a:tableStyleId>{5C22544A-7EE6-4342-B048-85BDC9FD1C3A}</a:tableStyleId>
              </a:tblPr>
              <a:tblGrid>
                <a:gridCol w="1288927">
                  <a:extLst>
                    <a:ext uri="{9D8B030D-6E8A-4147-A177-3AD203B41FA5}">
                      <a16:colId xmlns:a16="http://schemas.microsoft.com/office/drawing/2014/main" val="2685512338"/>
                    </a:ext>
                  </a:extLst>
                </a:gridCol>
                <a:gridCol w="1860468">
                  <a:extLst>
                    <a:ext uri="{9D8B030D-6E8A-4147-A177-3AD203B41FA5}">
                      <a16:colId xmlns:a16="http://schemas.microsoft.com/office/drawing/2014/main" val="2668682221"/>
                    </a:ext>
                  </a:extLst>
                </a:gridCol>
                <a:gridCol w="4464132">
                  <a:extLst>
                    <a:ext uri="{9D8B030D-6E8A-4147-A177-3AD203B41FA5}">
                      <a16:colId xmlns:a16="http://schemas.microsoft.com/office/drawing/2014/main" val="760419483"/>
                    </a:ext>
                  </a:extLst>
                </a:gridCol>
                <a:gridCol w="1911473">
                  <a:extLst>
                    <a:ext uri="{9D8B030D-6E8A-4147-A177-3AD203B41FA5}">
                      <a16:colId xmlns:a16="http://schemas.microsoft.com/office/drawing/2014/main" val="4250627717"/>
                    </a:ext>
                  </a:extLst>
                </a:gridCol>
              </a:tblGrid>
              <a:tr h="531526">
                <a:tc>
                  <a:txBody>
                    <a:bodyPr/>
                    <a:lstStyle/>
                    <a:p>
                      <a:pPr marL="0" marR="0" algn="ctr" defTabSz="457189" rtl="0" eaLnBrk="1" latinLnBrk="0" hangingPunct="1">
                        <a:lnSpc>
                          <a:spcPct val="107000"/>
                        </a:lnSpc>
                        <a:spcBef>
                          <a:spcPts val="0"/>
                        </a:spcBef>
                        <a:spcAft>
                          <a:spcPts val="0"/>
                        </a:spcAft>
                      </a:pPr>
                      <a:r>
                        <a:rPr lang="en-US" sz="1800" b="0" kern="1200" dirty="0">
                          <a:solidFill>
                            <a:schemeClr val="tx1"/>
                          </a:solidFill>
                          <a:latin typeface="Dubai Medium" panose="020B0603030403030204" pitchFamily="34" charset="-78"/>
                          <a:ea typeface="+mn-ea"/>
                          <a:cs typeface="Dubai Medium" panose="020B0603030403030204" pitchFamily="34" charset="-78"/>
                        </a:rPr>
                        <a:t>Proviso Number</a:t>
                      </a:r>
                    </a:p>
                  </a:txBody>
                  <a:tcPr marL="48911" marR="48911" marT="24455" marB="24455" anchor="ctr">
                    <a:lnL w="12700" cap="flat" cmpd="sng" algn="ctr">
                      <a:solidFill>
                        <a:srgbClr val="FFC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C000"/>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EBB11E"/>
                    </a:solidFill>
                  </a:tcPr>
                </a:tc>
                <a:tc>
                  <a:txBody>
                    <a:bodyPr/>
                    <a:lstStyle/>
                    <a:p>
                      <a:pPr marL="0" marR="0" algn="ctr" defTabSz="457189" rtl="0" eaLnBrk="1" latinLnBrk="0" hangingPunct="1">
                        <a:lnSpc>
                          <a:spcPct val="107000"/>
                        </a:lnSpc>
                        <a:spcBef>
                          <a:spcPts val="0"/>
                        </a:spcBef>
                        <a:spcAft>
                          <a:spcPts val="0"/>
                        </a:spcAft>
                      </a:pPr>
                      <a:r>
                        <a:rPr lang="en-US" sz="1800" b="0" kern="1200" dirty="0">
                          <a:solidFill>
                            <a:schemeClr val="tx1"/>
                          </a:solidFill>
                          <a:latin typeface="Dubai Medium" panose="020B0603030403030204" pitchFamily="34" charset="-78"/>
                          <a:ea typeface="+mn-ea"/>
                          <a:cs typeface="Dubai Medium" panose="020B0603030403030204" pitchFamily="34" charset="-78"/>
                        </a:rPr>
                        <a:t>Title</a:t>
                      </a:r>
                    </a:p>
                  </a:txBody>
                  <a:tcPr marL="48911" marR="48911" marT="24455" marB="2445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C000"/>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EBB11E"/>
                    </a:solidFill>
                  </a:tcPr>
                </a:tc>
                <a:tc>
                  <a:txBody>
                    <a:bodyPr/>
                    <a:lstStyle/>
                    <a:p>
                      <a:pPr marL="0" marR="0" algn="ctr" defTabSz="457189" rtl="0" eaLnBrk="1" latinLnBrk="0" hangingPunct="1">
                        <a:lnSpc>
                          <a:spcPct val="107000"/>
                        </a:lnSpc>
                        <a:spcBef>
                          <a:spcPts val="0"/>
                        </a:spcBef>
                        <a:spcAft>
                          <a:spcPts val="0"/>
                        </a:spcAft>
                      </a:pPr>
                      <a:r>
                        <a:rPr lang="en-US" sz="1800" b="0" kern="1200" dirty="0">
                          <a:solidFill>
                            <a:schemeClr val="tx1"/>
                          </a:solidFill>
                          <a:latin typeface="Dubai Medium" panose="020B0603030403030204" pitchFamily="34" charset="-78"/>
                          <a:ea typeface="+mn-ea"/>
                          <a:cs typeface="Dubai Medium" panose="020B0603030403030204" pitchFamily="34" charset="-78"/>
                        </a:rPr>
                        <a:t>Description</a:t>
                      </a:r>
                    </a:p>
                  </a:txBody>
                  <a:tcPr marL="48911" marR="48911" marT="24455" marB="2445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C000"/>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EBB11E"/>
                    </a:solidFill>
                  </a:tcPr>
                </a:tc>
                <a:tc>
                  <a:txBody>
                    <a:bodyPr/>
                    <a:lstStyle/>
                    <a:p>
                      <a:pPr marL="0" marR="0" algn="ctr" defTabSz="457189" rtl="0" eaLnBrk="1" latinLnBrk="0" hangingPunct="1">
                        <a:lnSpc>
                          <a:spcPct val="107000"/>
                        </a:lnSpc>
                        <a:spcBef>
                          <a:spcPts val="0"/>
                        </a:spcBef>
                        <a:spcAft>
                          <a:spcPts val="0"/>
                        </a:spcAft>
                      </a:pPr>
                      <a:r>
                        <a:rPr lang="en-US" sz="1800" b="0" kern="1200" dirty="0">
                          <a:solidFill>
                            <a:schemeClr val="tx1"/>
                          </a:solidFill>
                          <a:latin typeface="Dubai Medium" panose="020B0603030403030204" pitchFamily="34" charset="-78"/>
                          <a:ea typeface="+mn-ea"/>
                          <a:cs typeface="Dubai Medium" panose="020B0603030403030204" pitchFamily="34" charset="-78"/>
                        </a:rPr>
                        <a:t>Recommendation</a:t>
                      </a:r>
                    </a:p>
                  </a:txBody>
                  <a:tcPr marL="48911" marR="48911" marT="24455" marB="24455" anchor="ctr">
                    <a:lnL w="12700" cap="flat" cmpd="sng" algn="ctr">
                      <a:no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EBB11E"/>
                    </a:solidFill>
                  </a:tcPr>
                </a:tc>
                <a:extLst>
                  <a:ext uri="{0D108BD9-81ED-4DB2-BD59-A6C34878D82A}">
                    <a16:rowId xmlns:a16="http://schemas.microsoft.com/office/drawing/2014/main" val="1598267576"/>
                  </a:ext>
                </a:extLst>
              </a:tr>
              <a:tr h="618687">
                <a:tc>
                  <a:txBody>
                    <a:bodyPr/>
                    <a:lstStyle/>
                    <a:p>
                      <a:pPr marL="0" marR="0">
                        <a:lnSpc>
                          <a:spcPct val="107000"/>
                        </a:lnSpc>
                        <a:spcBef>
                          <a:spcPts val="0"/>
                        </a:spcBef>
                        <a:spcAft>
                          <a:spcPts val="0"/>
                        </a:spcAft>
                      </a:pPr>
                      <a:r>
                        <a:rPr lang="en-US" sz="1400" dirty="0">
                          <a:effectLst/>
                          <a:latin typeface="Dubai Light" panose="020B0303030403030204" pitchFamily="34" charset="-78"/>
                          <a:cs typeface="Dubai Light" panose="020B0303030403030204" pitchFamily="34" charset="-78"/>
                        </a:rPr>
                        <a:t>11.1</a:t>
                      </a:r>
                      <a:endParaRPr lang="en-US" sz="1400" dirty="0">
                        <a:effectLst/>
                        <a:latin typeface="Dubai Light" panose="020B0303030403030204" pitchFamily="34" charset="-78"/>
                        <a:ea typeface="Calibri" panose="020F0502020204030204" pitchFamily="34" charset="0"/>
                        <a:cs typeface="Dubai Light" panose="020B0303030403030204" pitchFamily="34" charset="-78"/>
                      </a:endParaRPr>
                    </a:p>
                  </a:txBody>
                  <a:tcPr marL="48911" marR="48911" marT="24455" marB="24455" anchor="ctr">
                    <a:lnL w="12700" cap="flat" cmpd="sng" algn="ctr">
                      <a:solidFill>
                        <a:srgbClr val="FFC000"/>
                      </a:solid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a:lnSpc>
                          <a:spcPct val="107000"/>
                        </a:lnSpc>
                        <a:spcBef>
                          <a:spcPts val="0"/>
                        </a:spcBef>
                        <a:spcAft>
                          <a:spcPts val="0"/>
                        </a:spcAft>
                      </a:pPr>
                      <a:r>
                        <a:rPr lang="en-US" sz="1400" dirty="0">
                          <a:effectLst/>
                          <a:latin typeface="Dubai Light" panose="020B0303030403030204" pitchFamily="34" charset="-78"/>
                          <a:cs typeface="Dubai Light" panose="020B0303030403030204" pitchFamily="34" charset="-78"/>
                        </a:rPr>
                        <a:t>Contract for Services Program Fees</a:t>
                      </a:r>
                      <a:endParaRPr lang="en-US" sz="1400" dirty="0">
                        <a:effectLst/>
                        <a:latin typeface="Dubai Light" panose="020B0303030403030204" pitchFamily="34" charset="-78"/>
                        <a:ea typeface="Calibri" panose="020F0502020204030204" pitchFamily="34" charset="0"/>
                        <a:cs typeface="Dubai Light" panose="020B0303030403030204" pitchFamily="34" charset="-78"/>
                      </a:endParaRPr>
                    </a:p>
                  </a:txBody>
                  <a:tcPr marL="48911" marR="48911" marT="24455" marB="2445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a:lnSpc>
                          <a:spcPct val="107000"/>
                        </a:lnSpc>
                        <a:spcBef>
                          <a:spcPts val="0"/>
                        </a:spcBef>
                        <a:spcAft>
                          <a:spcPts val="0"/>
                        </a:spcAft>
                      </a:pPr>
                      <a:r>
                        <a:rPr lang="en-US" sz="1400" dirty="0">
                          <a:effectLst/>
                          <a:latin typeface="Dubai Light" panose="020B0303030403030204" pitchFamily="34" charset="-78"/>
                          <a:cs typeface="Dubai Light" panose="020B0303030403030204" pitchFamily="34" charset="-78"/>
                        </a:rPr>
                        <a:t>Funds appropriated for Southern Regional Education Board Contract Programs and Dues</a:t>
                      </a:r>
                      <a:endParaRPr lang="en-US" sz="1400" dirty="0">
                        <a:effectLst/>
                        <a:latin typeface="Dubai Light" panose="020B0303030403030204" pitchFamily="34" charset="-78"/>
                        <a:ea typeface="Calibri" panose="020F0502020204030204" pitchFamily="34" charset="0"/>
                        <a:cs typeface="Dubai Light" panose="020B0303030403030204" pitchFamily="34" charset="-78"/>
                      </a:endParaRPr>
                    </a:p>
                  </a:txBody>
                  <a:tcPr marL="48911" marR="48911" marT="24455" marB="2445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a:lnSpc>
                          <a:spcPct val="107000"/>
                        </a:lnSpc>
                        <a:spcBef>
                          <a:spcPts val="0"/>
                        </a:spcBef>
                        <a:spcAft>
                          <a:spcPts val="0"/>
                        </a:spcAft>
                      </a:pPr>
                      <a:r>
                        <a:rPr lang="en-US" sz="1400" dirty="0">
                          <a:effectLst/>
                          <a:latin typeface="Dubai Light" panose="020B0303030403030204" pitchFamily="34" charset="-78"/>
                          <a:cs typeface="Dubai Light" panose="020B0303030403030204" pitchFamily="34" charset="-78"/>
                        </a:rPr>
                        <a:t>Keep</a:t>
                      </a:r>
                      <a:endParaRPr lang="en-US" sz="1400" dirty="0">
                        <a:effectLst/>
                        <a:latin typeface="Dubai Light" panose="020B0303030403030204" pitchFamily="34" charset="-78"/>
                        <a:ea typeface="Calibri" panose="020F0502020204030204" pitchFamily="34" charset="0"/>
                        <a:cs typeface="Dubai Light" panose="020B0303030403030204" pitchFamily="34" charset="-78"/>
                      </a:endParaRPr>
                    </a:p>
                  </a:txBody>
                  <a:tcPr marL="48911" marR="48911" marT="24455" marB="24455" anchor="ctr">
                    <a:lnL w="12700" cap="flat" cmpd="sng" algn="ctr">
                      <a:noFill/>
                      <a:prstDash val="solid"/>
                      <a:round/>
                      <a:headEnd type="none" w="med" len="med"/>
                      <a:tailEnd type="none" w="med" len="med"/>
                    </a:lnL>
                    <a:lnR w="12700" cap="flat" cmpd="sng" algn="ctr">
                      <a:solidFill>
                        <a:srgbClr val="FFC000"/>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82657963"/>
                  </a:ext>
                </a:extLst>
              </a:tr>
              <a:tr h="529510">
                <a:tc>
                  <a:txBody>
                    <a:bodyPr/>
                    <a:lstStyle/>
                    <a:p>
                      <a:pPr marL="0" marR="0">
                        <a:lnSpc>
                          <a:spcPct val="107000"/>
                        </a:lnSpc>
                        <a:spcBef>
                          <a:spcPts val="0"/>
                        </a:spcBef>
                        <a:spcAft>
                          <a:spcPts val="0"/>
                        </a:spcAft>
                      </a:pPr>
                      <a:r>
                        <a:rPr lang="en-US" sz="1400" dirty="0">
                          <a:effectLst/>
                          <a:latin typeface="Dubai Light" panose="020B0303030403030204" pitchFamily="34" charset="-78"/>
                          <a:cs typeface="Dubai Light" panose="020B0303030403030204" pitchFamily="34" charset="-78"/>
                        </a:rPr>
                        <a:t>11.2</a:t>
                      </a:r>
                      <a:endParaRPr lang="en-US" sz="1400" dirty="0">
                        <a:effectLst/>
                        <a:latin typeface="Dubai Light" panose="020B0303030403030204" pitchFamily="34" charset="-78"/>
                        <a:ea typeface="Calibri" panose="020F0502020204030204" pitchFamily="34" charset="0"/>
                        <a:cs typeface="Dubai Light" panose="020B0303030403030204" pitchFamily="34" charset="-78"/>
                      </a:endParaRPr>
                    </a:p>
                  </a:txBody>
                  <a:tcPr marL="48911" marR="48911" marT="24455" marB="24455" anchor="ctr">
                    <a:lnL w="12700" cap="flat" cmpd="sng" algn="ctr">
                      <a:solidFill>
                        <a:srgbClr val="FFC000"/>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marL="0" marR="0">
                        <a:lnSpc>
                          <a:spcPct val="107000"/>
                        </a:lnSpc>
                        <a:spcBef>
                          <a:spcPts val="0"/>
                        </a:spcBef>
                        <a:spcAft>
                          <a:spcPts val="0"/>
                        </a:spcAft>
                      </a:pPr>
                      <a:r>
                        <a:rPr lang="en-US" sz="1400" dirty="0">
                          <a:effectLst/>
                          <a:latin typeface="Dubai Light" panose="020B0303030403030204" pitchFamily="34" charset="-78"/>
                          <a:cs typeface="Dubai Light" panose="020B0303030403030204" pitchFamily="34" charset="-78"/>
                        </a:rPr>
                        <a:t>African American Loan program</a:t>
                      </a:r>
                      <a:endParaRPr lang="en-US" sz="1400" dirty="0">
                        <a:effectLst/>
                        <a:latin typeface="Dubai Light" panose="020B0303030403030204" pitchFamily="34" charset="-78"/>
                        <a:ea typeface="Calibri" panose="020F0502020204030204" pitchFamily="34" charset="0"/>
                        <a:cs typeface="Dubai Light" panose="020B0303030403030204" pitchFamily="34" charset="-78"/>
                      </a:endParaRPr>
                    </a:p>
                  </a:txBody>
                  <a:tcPr marL="48911" marR="48911" marT="24455" marB="2445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marL="0" marR="0">
                        <a:lnSpc>
                          <a:spcPct val="107000"/>
                        </a:lnSpc>
                        <a:spcBef>
                          <a:spcPts val="0"/>
                        </a:spcBef>
                        <a:spcAft>
                          <a:spcPts val="0"/>
                        </a:spcAft>
                      </a:pPr>
                      <a:r>
                        <a:rPr lang="en-US" sz="1400" dirty="0">
                          <a:effectLst/>
                          <a:latin typeface="Dubai Light" panose="020B0303030403030204" pitchFamily="34" charset="-78"/>
                          <a:cs typeface="Dubai Light" panose="020B0303030403030204" pitchFamily="34" charset="-78"/>
                        </a:rPr>
                        <a:t>Fund distribution for loan program to attract African American males to teaching professions </a:t>
                      </a:r>
                      <a:endParaRPr lang="en-US" sz="1400" dirty="0">
                        <a:effectLst/>
                        <a:latin typeface="Dubai Light" panose="020B0303030403030204" pitchFamily="34" charset="-78"/>
                        <a:ea typeface="Calibri" panose="020F0502020204030204" pitchFamily="34" charset="0"/>
                        <a:cs typeface="Dubai Light" panose="020B0303030403030204" pitchFamily="34" charset="-78"/>
                      </a:endParaRPr>
                    </a:p>
                  </a:txBody>
                  <a:tcPr marL="48911" marR="48911" marT="24455" marB="2445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marL="0" marR="0">
                        <a:lnSpc>
                          <a:spcPct val="107000"/>
                        </a:lnSpc>
                        <a:spcBef>
                          <a:spcPts val="0"/>
                        </a:spcBef>
                        <a:spcAft>
                          <a:spcPts val="0"/>
                        </a:spcAft>
                      </a:pPr>
                      <a:r>
                        <a:rPr lang="en-US" sz="1400" dirty="0">
                          <a:effectLst/>
                          <a:latin typeface="Dubai Light" panose="020B0303030403030204" pitchFamily="34" charset="-78"/>
                          <a:cs typeface="Dubai Light" panose="020B0303030403030204" pitchFamily="34" charset="-78"/>
                        </a:rPr>
                        <a:t>Keep</a:t>
                      </a:r>
                      <a:endParaRPr lang="en-US" sz="1400" dirty="0">
                        <a:effectLst/>
                        <a:latin typeface="Dubai Light" panose="020B0303030403030204" pitchFamily="34" charset="-78"/>
                        <a:ea typeface="Calibri" panose="020F0502020204030204" pitchFamily="34" charset="0"/>
                        <a:cs typeface="Dubai Light" panose="020B0303030403030204" pitchFamily="34" charset="-78"/>
                      </a:endParaRPr>
                    </a:p>
                  </a:txBody>
                  <a:tcPr marL="48911" marR="48911" marT="24455" marB="24455" anchor="ctr">
                    <a:lnL w="12700" cap="flat" cmpd="sng" algn="ctr">
                      <a:noFill/>
                      <a:prstDash val="solid"/>
                      <a:round/>
                      <a:headEnd type="none" w="med" len="med"/>
                      <a:tailEnd type="none" w="med" len="med"/>
                    </a:lnL>
                    <a:lnR w="12700" cap="flat" cmpd="sng" algn="ctr">
                      <a:solidFill>
                        <a:srgbClr val="FFC00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585791194"/>
                  </a:ext>
                </a:extLst>
              </a:tr>
              <a:tr h="776607">
                <a:tc>
                  <a:txBody>
                    <a:bodyPr/>
                    <a:lstStyle/>
                    <a:p>
                      <a:pPr marL="0" marR="0">
                        <a:lnSpc>
                          <a:spcPct val="107000"/>
                        </a:lnSpc>
                        <a:spcBef>
                          <a:spcPts val="0"/>
                        </a:spcBef>
                        <a:spcAft>
                          <a:spcPts val="0"/>
                        </a:spcAft>
                      </a:pPr>
                      <a:r>
                        <a:rPr lang="en-US" sz="1400" dirty="0">
                          <a:effectLst/>
                          <a:latin typeface="Dubai Light" panose="020B0303030403030204" pitchFamily="34" charset="-78"/>
                          <a:cs typeface="Dubai Light" panose="020B0303030403030204" pitchFamily="34" charset="-78"/>
                        </a:rPr>
                        <a:t>11.3</a:t>
                      </a:r>
                      <a:endParaRPr lang="en-US" sz="1400" dirty="0">
                        <a:effectLst/>
                        <a:latin typeface="Dubai Light" panose="020B0303030403030204" pitchFamily="34" charset="-78"/>
                        <a:ea typeface="Calibri" panose="020F0502020204030204" pitchFamily="34" charset="0"/>
                        <a:cs typeface="Dubai Light" panose="020B0303030403030204" pitchFamily="34" charset="-78"/>
                      </a:endParaRPr>
                    </a:p>
                  </a:txBody>
                  <a:tcPr marL="48911" marR="48911" marT="24455" marB="24455" anchor="ctr">
                    <a:lnL w="12700" cap="flat" cmpd="sng" algn="ctr">
                      <a:solidFill>
                        <a:srgbClr val="FFC000"/>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a:lnSpc>
                          <a:spcPct val="107000"/>
                        </a:lnSpc>
                        <a:spcBef>
                          <a:spcPts val="0"/>
                        </a:spcBef>
                        <a:spcAft>
                          <a:spcPts val="0"/>
                        </a:spcAft>
                      </a:pPr>
                      <a:r>
                        <a:rPr lang="en-US" sz="1400" dirty="0">
                          <a:effectLst/>
                          <a:latin typeface="Dubai Light" panose="020B0303030403030204" pitchFamily="34" charset="-78"/>
                          <a:cs typeface="Dubai Light" panose="020B0303030403030204" pitchFamily="34" charset="-78"/>
                        </a:rPr>
                        <a:t>GEAR-UP</a:t>
                      </a:r>
                      <a:endParaRPr lang="en-US" sz="1400" dirty="0">
                        <a:effectLst/>
                        <a:latin typeface="Dubai Light" panose="020B0303030403030204" pitchFamily="34" charset="-78"/>
                        <a:ea typeface="Calibri" panose="020F0502020204030204" pitchFamily="34" charset="0"/>
                        <a:cs typeface="Dubai Light" panose="020B0303030403030204" pitchFamily="34" charset="-78"/>
                      </a:endParaRPr>
                    </a:p>
                  </a:txBody>
                  <a:tcPr marL="48911" marR="48911" marT="24455" marB="2445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a:lnSpc>
                          <a:spcPct val="107000"/>
                        </a:lnSpc>
                        <a:spcBef>
                          <a:spcPts val="0"/>
                        </a:spcBef>
                        <a:spcAft>
                          <a:spcPts val="0"/>
                        </a:spcAft>
                      </a:pPr>
                      <a:r>
                        <a:rPr lang="en-US" sz="1400" dirty="0">
                          <a:effectLst/>
                          <a:latin typeface="Dubai Light" panose="020B0303030403030204" pitchFamily="34" charset="-78"/>
                          <a:cs typeface="Dubai Light" panose="020B0303030403030204" pitchFamily="34" charset="-78"/>
                        </a:rPr>
                        <a:t>Funds shall be used for state grants programs to reach disadvantaged middle school students to improve college readiness</a:t>
                      </a:r>
                      <a:endParaRPr lang="en-US" sz="1400" dirty="0">
                        <a:effectLst/>
                        <a:latin typeface="Dubai Light" panose="020B0303030403030204" pitchFamily="34" charset="-78"/>
                        <a:ea typeface="Calibri" panose="020F0502020204030204" pitchFamily="34" charset="0"/>
                        <a:cs typeface="Dubai Light" panose="020B0303030403030204" pitchFamily="34" charset="-78"/>
                      </a:endParaRPr>
                    </a:p>
                  </a:txBody>
                  <a:tcPr marL="48911" marR="48911" marT="24455" marB="2445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a:lnSpc>
                          <a:spcPct val="107000"/>
                        </a:lnSpc>
                        <a:spcBef>
                          <a:spcPts val="0"/>
                        </a:spcBef>
                        <a:spcAft>
                          <a:spcPts val="0"/>
                        </a:spcAft>
                      </a:pPr>
                      <a:r>
                        <a:rPr lang="en-US" sz="1400" dirty="0">
                          <a:effectLst/>
                          <a:latin typeface="Dubai Light" panose="020B0303030403030204" pitchFamily="34" charset="-78"/>
                          <a:cs typeface="Dubai Light" panose="020B0303030403030204" pitchFamily="34" charset="-78"/>
                        </a:rPr>
                        <a:t>Keep</a:t>
                      </a:r>
                      <a:endParaRPr lang="en-US" sz="1400" dirty="0">
                        <a:effectLst/>
                        <a:latin typeface="Dubai Light" panose="020B0303030403030204" pitchFamily="34" charset="-78"/>
                        <a:ea typeface="Calibri" panose="020F0502020204030204" pitchFamily="34" charset="0"/>
                        <a:cs typeface="Dubai Light" panose="020B0303030403030204" pitchFamily="34" charset="-78"/>
                      </a:endParaRPr>
                    </a:p>
                  </a:txBody>
                  <a:tcPr marL="48911" marR="48911" marT="24455" marB="24455" anchor="ctr">
                    <a:lnL w="12700" cap="flat" cmpd="sng" algn="ctr">
                      <a:noFill/>
                      <a:prstDash val="solid"/>
                      <a:round/>
                      <a:headEnd type="none" w="med" len="med"/>
                      <a:tailEnd type="none" w="med" len="med"/>
                    </a:lnL>
                    <a:lnR w="12700" cap="flat" cmpd="sng" algn="ctr">
                      <a:solidFill>
                        <a:srgbClr val="FFC00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171814"/>
                  </a:ext>
                </a:extLst>
              </a:tr>
              <a:tr h="849963">
                <a:tc>
                  <a:txBody>
                    <a:bodyPr/>
                    <a:lstStyle/>
                    <a:p>
                      <a:pPr marL="0" marR="0">
                        <a:lnSpc>
                          <a:spcPct val="107000"/>
                        </a:lnSpc>
                        <a:spcBef>
                          <a:spcPts val="0"/>
                        </a:spcBef>
                        <a:spcAft>
                          <a:spcPts val="0"/>
                        </a:spcAft>
                      </a:pPr>
                      <a:r>
                        <a:rPr lang="en-US" sz="1400" dirty="0">
                          <a:effectLst/>
                          <a:latin typeface="Dubai Light" panose="020B0303030403030204" pitchFamily="34" charset="-78"/>
                          <a:cs typeface="Dubai Light" panose="020B0303030403030204" pitchFamily="34" charset="-78"/>
                        </a:rPr>
                        <a:t>11.4</a:t>
                      </a:r>
                      <a:endParaRPr lang="en-US" sz="1400" dirty="0">
                        <a:effectLst/>
                        <a:latin typeface="Dubai Light" panose="020B0303030403030204" pitchFamily="34" charset="-78"/>
                        <a:ea typeface="Calibri" panose="020F0502020204030204" pitchFamily="34" charset="0"/>
                        <a:cs typeface="Dubai Light" panose="020B0303030403030204" pitchFamily="34" charset="-78"/>
                      </a:endParaRPr>
                    </a:p>
                  </a:txBody>
                  <a:tcPr marL="48911" marR="48911" marT="24455" marB="24455" anchor="ctr">
                    <a:lnL w="12700" cap="flat" cmpd="sng" algn="ctr">
                      <a:solidFill>
                        <a:srgbClr val="FFC000"/>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marL="0" marR="0">
                        <a:lnSpc>
                          <a:spcPct val="107000"/>
                        </a:lnSpc>
                        <a:spcBef>
                          <a:spcPts val="0"/>
                        </a:spcBef>
                        <a:spcAft>
                          <a:spcPts val="0"/>
                        </a:spcAft>
                      </a:pPr>
                      <a:r>
                        <a:rPr lang="en-US" sz="1400" dirty="0" err="1">
                          <a:effectLst/>
                          <a:latin typeface="Dubai Light" panose="020B0303030403030204" pitchFamily="34" charset="-78"/>
                          <a:cs typeface="Dubai Light" panose="020B0303030403030204" pitchFamily="34" charset="-78"/>
                        </a:rPr>
                        <a:t>EPSCoR</a:t>
                      </a:r>
                      <a:r>
                        <a:rPr lang="en-US" sz="1400" dirty="0">
                          <a:effectLst/>
                          <a:latin typeface="Dubai Light" panose="020B0303030403030204" pitchFamily="34" charset="-78"/>
                          <a:cs typeface="Dubai Light" panose="020B0303030403030204" pitchFamily="34" charset="-78"/>
                        </a:rPr>
                        <a:t> Committee Representation</a:t>
                      </a:r>
                      <a:endParaRPr lang="en-US" sz="1400" dirty="0">
                        <a:effectLst/>
                        <a:latin typeface="Dubai Light" panose="020B0303030403030204" pitchFamily="34" charset="-78"/>
                        <a:ea typeface="Calibri" panose="020F0502020204030204" pitchFamily="34" charset="0"/>
                        <a:cs typeface="Dubai Light" panose="020B0303030403030204" pitchFamily="34" charset="-78"/>
                      </a:endParaRPr>
                    </a:p>
                  </a:txBody>
                  <a:tcPr marL="48911" marR="48911" marT="24455" marB="2445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marL="0" marR="0">
                        <a:lnSpc>
                          <a:spcPct val="107000"/>
                        </a:lnSpc>
                        <a:spcBef>
                          <a:spcPts val="0"/>
                        </a:spcBef>
                        <a:spcAft>
                          <a:spcPts val="0"/>
                        </a:spcAft>
                      </a:pPr>
                      <a:r>
                        <a:rPr lang="en-US" sz="1400" dirty="0">
                          <a:effectLst/>
                          <a:latin typeface="Dubai Light" panose="020B0303030403030204" pitchFamily="34" charset="-78"/>
                          <a:cs typeface="Dubai Light" panose="020B0303030403030204" pitchFamily="34" charset="-78"/>
                        </a:rPr>
                        <a:t>State </a:t>
                      </a:r>
                      <a:r>
                        <a:rPr lang="en-US" sz="1400" dirty="0" err="1">
                          <a:effectLst/>
                          <a:latin typeface="Dubai Light" panose="020B0303030403030204" pitchFamily="34" charset="-78"/>
                          <a:cs typeface="Dubai Light" panose="020B0303030403030204" pitchFamily="34" charset="-78"/>
                        </a:rPr>
                        <a:t>EPSCoR</a:t>
                      </a:r>
                      <a:r>
                        <a:rPr lang="en-US" sz="1400" dirty="0">
                          <a:effectLst/>
                          <a:latin typeface="Dubai Light" panose="020B0303030403030204" pitchFamily="34" charset="-78"/>
                          <a:cs typeface="Dubai Light" panose="020B0303030403030204" pitchFamily="34" charset="-78"/>
                        </a:rPr>
                        <a:t> Committee shall have an executive committee including representation from a research and a four-year teaching institution</a:t>
                      </a:r>
                      <a:endParaRPr lang="en-US" sz="1400" dirty="0">
                        <a:effectLst/>
                        <a:latin typeface="Dubai Light" panose="020B0303030403030204" pitchFamily="34" charset="-78"/>
                        <a:ea typeface="Calibri" panose="020F0502020204030204" pitchFamily="34" charset="0"/>
                        <a:cs typeface="Dubai Light" panose="020B0303030403030204" pitchFamily="34" charset="-78"/>
                      </a:endParaRPr>
                    </a:p>
                  </a:txBody>
                  <a:tcPr marL="48911" marR="48911" marT="24455" marB="2445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marL="0" marR="0">
                        <a:lnSpc>
                          <a:spcPct val="107000"/>
                        </a:lnSpc>
                        <a:spcBef>
                          <a:spcPts val="0"/>
                        </a:spcBef>
                        <a:spcAft>
                          <a:spcPts val="0"/>
                        </a:spcAft>
                      </a:pPr>
                      <a:r>
                        <a:rPr lang="en-US" sz="1400" dirty="0">
                          <a:effectLst/>
                          <a:latin typeface="Dubai Light" panose="020B0303030403030204" pitchFamily="34" charset="-78"/>
                          <a:cs typeface="Dubai Light" panose="020B0303030403030204" pitchFamily="34" charset="-78"/>
                        </a:rPr>
                        <a:t>Keep</a:t>
                      </a:r>
                      <a:endParaRPr lang="en-US" sz="1400" dirty="0">
                        <a:effectLst/>
                        <a:latin typeface="Dubai Light" panose="020B0303030403030204" pitchFamily="34" charset="-78"/>
                        <a:ea typeface="Calibri" panose="020F0502020204030204" pitchFamily="34" charset="0"/>
                        <a:cs typeface="Dubai Light" panose="020B0303030403030204" pitchFamily="34" charset="-78"/>
                      </a:endParaRPr>
                    </a:p>
                  </a:txBody>
                  <a:tcPr marL="48911" marR="48911" marT="24455" marB="24455" anchor="ctr">
                    <a:lnL w="12700" cap="flat" cmpd="sng" algn="ctr">
                      <a:noFill/>
                      <a:prstDash val="solid"/>
                      <a:round/>
                      <a:headEnd type="none" w="med" len="med"/>
                      <a:tailEnd type="none" w="med" len="med"/>
                    </a:lnL>
                    <a:lnR w="12700" cap="flat" cmpd="sng" algn="ctr">
                      <a:solidFill>
                        <a:srgbClr val="FFC00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372839747"/>
                  </a:ext>
                </a:extLst>
              </a:tr>
              <a:tr h="734325">
                <a:tc>
                  <a:txBody>
                    <a:bodyPr/>
                    <a:lstStyle/>
                    <a:p>
                      <a:pPr marL="0" marR="0">
                        <a:lnSpc>
                          <a:spcPct val="107000"/>
                        </a:lnSpc>
                        <a:spcBef>
                          <a:spcPts val="0"/>
                        </a:spcBef>
                        <a:spcAft>
                          <a:spcPts val="0"/>
                        </a:spcAft>
                      </a:pPr>
                      <a:r>
                        <a:rPr lang="en-US" sz="1400" dirty="0">
                          <a:effectLst/>
                          <a:latin typeface="Dubai Light" panose="020B0303030403030204" pitchFamily="34" charset="-78"/>
                          <a:cs typeface="Dubai Light" panose="020B0303030403030204" pitchFamily="34" charset="-78"/>
                        </a:rPr>
                        <a:t>11.5 </a:t>
                      </a:r>
                      <a:endParaRPr lang="en-US" sz="1400" dirty="0">
                        <a:effectLst/>
                        <a:latin typeface="Dubai Light" panose="020B0303030403030204" pitchFamily="34" charset="-78"/>
                        <a:ea typeface="Calibri" panose="020F0502020204030204" pitchFamily="34" charset="0"/>
                        <a:cs typeface="Dubai Light" panose="020B0303030403030204" pitchFamily="34" charset="-78"/>
                      </a:endParaRPr>
                    </a:p>
                  </a:txBody>
                  <a:tcPr marL="48911" marR="48911" marT="24455" marB="24455" anchor="ctr">
                    <a:lnL w="12700" cap="flat" cmpd="sng" algn="ctr">
                      <a:solidFill>
                        <a:srgbClr val="FFC000"/>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nSpc>
                          <a:spcPct val="107000"/>
                        </a:lnSpc>
                        <a:spcBef>
                          <a:spcPts val="0"/>
                        </a:spcBef>
                        <a:spcAft>
                          <a:spcPts val="0"/>
                        </a:spcAft>
                      </a:pPr>
                      <a:r>
                        <a:rPr lang="en-US" sz="1400" dirty="0">
                          <a:effectLst/>
                          <a:latin typeface="Dubai Light" panose="020B0303030403030204" pitchFamily="34" charset="-78"/>
                          <a:cs typeface="Dubai Light" panose="020B0303030403030204" pitchFamily="34" charset="-78"/>
                        </a:rPr>
                        <a:t>SREB Funds Exempt from Budget Cut </a:t>
                      </a:r>
                      <a:endParaRPr lang="en-US" sz="1400" dirty="0">
                        <a:effectLst/>
                        <a:latin typeface="Dubai Light" panose="020B0303030403030204" pitchFamily="34" charset="-78"/>
                        <a:ea typeface="Calibri" panose="020F0502020204030204" pitchFamily="34" charset="0"/>
                        <a:cs typeface="Dubai Light" panose="020B0303030403030204" pitchFamily="34" charset="-78"/>
                      </a:endParaRPr>
                    </a:p>
                  </a:txBody>
                  <a:tcPr marL="48911" marR="48911" marT="24455" marB="2445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nSpc>
                          <a:spcPct val="107000"/>
                        </a:lnSpc>
                        <a:spcBef>
                          <a:spcPts val="0"/>
                        </a:spcBef>
                        <a:spcAft>
                          <a:spcPts val="0"/>
                        </a:spcAft>
                      </a:pPr>
                      <a:r>
                        <a:rPr lang="en-US" sz="1400" dirty="0">
                          <a:effectLst/>
                          <a:latin typeface="Dubai Light" panose="020B0303030403030204" pitchFamily="34" charset="-78"/>
                          <a:cs typeface="Dubai Light" panose="020B0303030403030204" pitchFamily="34" charset="-78"/>
                        </a:rPr>
                        <a:t>Funds appropriated to the CHE for SREB programs shall be excluded from any across the board mandated cut</a:t>
                      </a:r>
                      <a:endParaRPr lang="en-US" sz="1400" dirty="0">
                        <a:effectLst/>
                        <a:latin typeface="Dubai Light" panose="020B0303030403030204" pitchFamily="34" charset="-78"/>
                        <a:ea typeface="Calibri" panose="020F0502020204030204" pitchFamily="34" charset="0"/>
                        <a:cs typeface="Dubai Light" panose="020B0303030403030204" pitchFamily="34" charset="-78"/>
                      </a:endParaRPr>
                    </a:p>
                  </a:txBody>
                  <a:tcPr marL="48911" marR="48911" marT="24455" marB="2445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nSpc>
                          <a:spcPct val="107000"/>
                        </a:lnSpc>
                        <a:spcBef>
                          <a:spcPts val="0"/>
                        </a:spcBef>
                        <a:spcAft>
                          <a:spcPts val="0"/>
                        </a:spcAft>
                      </a:pPr>
                      <a:r>
                        <a:rPr lang="en-US" sz="1400" dirty="0">
                          <a:effectLst/>
                          <a:latin typeface="Dubai Light" panose="020B0303030403030204" pitchFamily="34" charset="-78"/>
                          <a:cs typeface="Dubai Light" panose="020B0303030403030204" pitchFamily="34" charset="-78"/>
                        </a:rPr>
                        <a:t>Keep</a:t>
                      </a:r>
                      <a:endParaRPr lang="en-US" sz="1400" dirty="0">
                        <a:effectLst/>
                        <a:latin typeface="Dubai Light" panose="020B0303030403030204" pitchFamily="34" charset="-78"/>
                        <a:ea typeface="Calibri" panose="020F0502020204030204" pitchFamily="34" charset="0"/>
                        <a:cs typeface="Dubai Light" panose="020B0303030403030204" pitchFamily="34" charset="-78"/>
                      </a:endParaRPr>
                    </a:p>
                  </a:txBody>
                  <a:tcPr marL="48911" marR="48911" marT="24455" marB="24455" anchor="ctr">
                    <a:lnL w="12700" cap="flat" cmpd="sng" algn="ctr">
                      <a:noFill/>
                      <a:prstDash val="solid"/>
                      <a:round/>
                      <a:headEnd type="none" w="med" len="med"/>
                      <a:tailEnd type="none" w="med" len="med"/>
                    </a:lnL>
                    <a:lnR w="12700" cap="flat" cmpd="sng" algn="ctr">
                      <a:solidFill>
                        <a:srgbClr val="FFC000"/>
                      </a:solidFill>
                      <a:prstDash val="solid"/>
                      <a:round/>
                      <a:headEnd type="none" w="med" len="med"/>
                      <a:tailEnd type="none" w="med" len="med"/>
                    </a:lnR>
                    <a:lnT w="12700" cmpd="sng">
                      <a:no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88725487"/>
                  </a:ext>
                </a:extLst>
              </a:tr>
            </a:tbl>
          </a:graphicData>
        </a:graphic>
      </p:graphicFrame>
      <p:sp>
        <p:nvSpPr>
          <p:cNvPr id="4" name="Slide Number Placeholder 3"/>
          <p:cNvSpPr>
            <a:spLocks noGrp="1"/>
          </p:cNvSpPr>
          <p:nvPr>
            <p:ph type="sldNum" sz="quarter" idx="12"/>
          </p:nvPr>
        </p:nvSpPr>
        <p:spPr/>
        <p:txBody>
          <a:bodyPr/>
          <a:lstStyle/>
          <a:p>
            <a:fld id="{0EBF85CB-8E6F-4C76-A97C-98828569AB90}" type="slidenum">
              <a:rPr lang="en-US" smtClean="0"/>
              <a:pPr/>
              <a:t>14</a:t>
            </a:fld>
            <a:endParaRPr lang="en-US"/>
          </a:p>
        </p:txBody>
      </p:sp>
    </p:spTree>
    <p:extLst>
      <p:ext uri="{BB962C8B-B14F-4D97-AF65-F5344CB8AC3E}">
        <p14:creationId xmlns:p14="http://schemas.microsoft.com/office/powerpoint/2010/main" val="3530876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FY 2021-22 Provisos </a:t>
            </a:r>
            <a:r>
              <a:rPr lang="en-US" b="0" dirty="0"/>
              <a:t>(page 2 of 5)</a:t>
            </a:r>
            <a:endParaRPr lang="en-US" dirty="0"/>
          </a:p>
        </p:txBody>
      </p:sp>
      <p:sp>
        <p:nvSpPr>
          <p:cNvPr id="4" name="Slide Number Placeholder 3"/>
          <p:cNvSpPr>
            <a:spLocks noGrp="1"/>
          </p:cNvSpPr>
          <p:nvPr>
            <p:ph type="sldNum" sz="quarter" idx="12"/>
          </p:nvPr>
        </p:nvSpPr>
        <p:spPr/>
        <p:txBody>
          <a:bodyPr/>
          <a:lstStyle/>
          <a:p>
            <a:fld id="{0EBF85CB-8E6F-4C76-A97C-98828569AB90}" type="slidenum">
              <a:rPr lang="en-US" smtClean="0"/>
              <a:pPr/>
              <a:t>15</a:t>
            </a:fld>
            <a:endParaRPr lang="en-US"/>
          </a:p>
        </p:txBody>
      </p:sp>
      <p:graphicFrame>
        <p:nvGraphicFramePr>
          <p:cNvPr id="6" name="Content Placeholder 4">
            <a:extLst>
              <a:ext uri="{FF2B5EF4-FFF2-40B4-BE49-F238E27FC236}">
                <a16:creationId xmlns:a16="http://schemas.microsoft.com/office/drawing/2014/main" id="{C8570851-811A-437E-B7AB-A25899C9D8DE}"/>
              </a:ext>
            </a:extLst>
          </p:cNvPr>
          <p:cNvGraphicFramePr>
            <a:graphicFrameLocks/>
          </p:cNvGraphicFramePr>
          <p:nvPr>
            <p:extLst>
              <p:ext uri="{D42A27DB-BD31-4B8C-83A1-F6EECF244321}">
                <p14:modId xmlns:p14="http://schemas.microsoft.com/office/powerpoint/2010/main" val="4290566526"/>
              </p:ext>
            </p:extLst>
          </p:nvPr>
        </p:nvGraphicFramePr>
        <p:xfrm>
          <a:off x="2216273" y="1400997"/>
          <a:ext cx="9525000" cy="3728199"/>
        </p:xfrm>
        <a:graphic>
          <a:graphicData uri="http://schemas.openxmlformats.org/drawingml/2006/table">
            <a:tbl>
              <a:tblPr firstRow="1" bandRow="1">
                <a:tableStyleId>{5C22544A-7EE6-4342-B048-85BDC9FD1C3A}</a:tableStyleId>
              </a:tblPr>
              <a:tblGrid>
                <a:gridCol w="1288927">
                  <a:extLst>
                    <a:ext uri="{9D8B030D-6E8A-4147-A177-3AD203B41FA5}">
                      <a16:colId xmlns:a16="http://schemas.microsoft.com/office/drawing/2014/main" val="2685512338"/>
                    </a:ext>
                  </a:extLst>
                </a:gridCol>
                <a:gridCol w="1860468">
                  <a:extLst>
                    <a:ext uri="{9D8B030D-6E8A-4147-A177-3AD203B41FA5}">
                      <a16:colId xmlns:a16="http://schemas.microsoft.com/office/drawing/2014/main" val="2668682221"/>
                    </a:ext>
                  </a:extLst>
                </a:gridCol>
                <a:gridCol w="4464132">
                  <a:extLst>
                    <a:ext uri="{9D8B030D-6E8A-4147-A177-3AD203B41FA5}">
                      <a16:colId xmlns:a16="http://schemas.microsoft.com/office/drawing/2014/main" val="760419483"/>
                    </a:ext>
                  </a:extLst>
                </a:gridCol>
                <a:gridCol w="1911473">
                  <a:extLst>
                    <a:ext uri="{9D8B030D-6E8A-4147-A177-3AD203B41FA5}">
                      <a16:colId xmlns:a16="http://schemas.microsoft.com/office/drawing/2014/main" val="4250627717"/>
                    </a:ext>
                  </a:extLst>
                </a:gridCol>
              </a:tblGrid>
              <a:tr h="578762">
                <a:tc>
                  <a:txBody>
                    <a:bodyPr/>
                    <a:lstStyle/>
                    <a:p>
                      <a:pPr marL="0" marR="0" algn="ctr" defTabSz="457189" rtl="0" eaLnBrk="1" latinLnBrk="0" hangingPunct="1">
                        <a:lnSpc>
                          <a:spcPct val="107000"/>
                        </a:lnSpc>
                        <a:spcBef>
                          <a:spcPts val="0"/>
                        </a:spcBef>
                        <a:spcAft>
                          <a:spcPts val="0"/>
                        </a:spcAft>
                      </a:pPr>
                      <a:r>
                        <a:rPr lang="en-US" sz="1800" b="0" kern="1200" dirty="0">
                          <a:solidFill>
                            <a:schemeClr val="tx1"/>
                          </a:solidFill>
                          <a:latin typeface="Dubai Medium" panose="020B0603030403030204" pitchFamily="34" charset="-78"/>
                          <a:ea typeface="+mn-ea"/>
                          <a:cs typeface="Dubai Medium" panose="020B0603030403030204" pitchFamily="34" charset="-78"/>
                        </a:rPr>
                        <a:t>Proviso Number</a:t>
                      </a:r>
                    </a:p>
                  </a:txBody>
                  <a:tcPr marL="48911" marR="48911" marT="24455" marB="24455" anchor="ctr">
                    <a:lnL w="12700" cap="flat" cmpd="sng" algn="ctr">
                      <a:solidFill>
                        <a:srgbClr val="FFC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C000"/>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EBB11E"/>
                    </a:solidFill>
                  </a:tcPr>
                </a:tc>
                <a:tc>
                  <a:txBody>
                    <a:bodyPr/>
                    <a:lstStyle/>
                    <a:p>
                      <a:pPr marL="0" marR="0" algn="ctr" defTabSz="457189" rtl="0" eaLnBrk="1" latinLnBrk="0" hangingPunct="1">
                        <a:lnSpc>
                          <a:spcPct val="107000"/>
                        </a:lnSpc>
                        <a:spcBef>
                          <a:spcPts val="0"/>
                        </a:spcBef>
                        <a:spcAft>
                          <a:spcPts val="0"/>
                        </a:spcAft>
                      </a:pPr>
                      <a:r>
                        <a:rPr lang="en-US" sz="1800" b="0" kern="1200" dirty="0">
                          <a:solidFill>
                            <a:schemeClr val="tx1"/>
                          </a:solidFill>
                          <a:latin typeface="Dubai Medium" panose="020B0603030403030204" pitchFamily="34" charset="-78"/>
                          <a:ea typeface="+mn-ea"/>
                          <a:cs typeface="Dubai Medium" panose="020B0603030403030204" pitchFamily="34" charset="-78"/>
                        </a:rPr>
                        <a:t>Title</a:t>
                      </a:r>
                    </a:p>
                  </a:txBody>
                  <a:tcPr marL="48911" marR="48911" marT="24455" marB="2445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C000"/>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EBB11E"/>
                    </a:solidFill>
                  </a:tcPr>
                </a:tc>
                <a:tc>
                  <a:txBody>
                    <a:bodyPr/>
                    <a:lstStyle/>
                    <a:p>
                      <a:pPr marL="0" marR="0" algn="ctr" defTabSz="457189" rtl="0" eaLnBrk="1" latinLnBrk="0" hangingPunct="1">
                        <a:lnSpc>
                          <a:spcPct val="107000"/>
                        </a:lnSpc>
                        <a:spcBef>
                          <a:spcPts val="0"/>
                        </a:spcBef>
                        <a:spcAft>
                          <a:spcPts val="0"/>
                        </a:spcAft>
                      </a:pPr>
                      <a:r>
                        <a:rPr lang="en-US" sz="1800" b="0" kern="1200" dirty="0">
                          <a:solidFill>
                            <a:schemeClr val="tx1"/>
                          </a:solidFill>
                          <a:latin typeface="Dubai Medium" panose="020B0603030403030204" pitchFamily="34" charset="-78"/>
                          <a:ea typeface="+mn-ea"/>
                          <a:cs typeface="Dubai Medium" panose="020B0603030403030204" pitchFamily="34" charset="-78"/>
                        </a:rPr>
                        <a:t>Description</a:t>
                      </a:r>
                    </a:p>
                  </a:txBody>
                  <a:tcPr marL="48911" marR="48911" marT="24455" marB="2445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C000"/>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EBB11E"/>
                    </a:solidFill>
                  </a:tcPr>
                </a:tc>
                <a:tc>
                  <a:txBody>
                    <a:bodyPr/>
                    <a:lstStyle/>
                    <a:p>
                      <a:pPr marL="0" marR="0" algn="ctr" defTabSz="457189" rtl="0" eaLnBrk="1" latinLnBrk="0" hangingPunct="1">
                        <a:lnSpc>
                          <a:spcPct val="107000"/>
                        </a:lnSpc>
                        <a:spcBef>
                          <a:spcPts val="0"/>
                        </a:spcBef>
                        <a:spcAft>
                          <a:spcPts val="0"/>
                        </a:spcAft>
                      </a:pPr>
                      <a:r>
                        <a:rPr lang="en-US" sz="1800" b="0" kern="1200" dirty="0">
                          <a:solidFill>
                            <a:schemeClr val="tx1"/>
                          </a:solidFill>
                          <a:latin typeface="Dubai Medium" panose="020B0603030403030204" pitchFamily="34" charset="-78"/>
                          <a:ea typeface="+mn-ea"/>
                          <a:cs typeface="Dubai Medium" panose="020B0603030403030204" pitchFamily="34" charset="-78"/>
                        </a:rPr>
                        <a:t>Recommendation</a:t>
                      </a:r>
                    </a:p>
                  </a:txBody>
                  <a:tcPr marL="48911" marR="48911" marT="24455" marB="24455" anchor="ctr">
                    <a:lnL w="12700" cap="flat" cmpd="sng" algn="ctr">
                      <a:no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EBB11E"/>
                    </a:solidFill>
                  </a:tcPr>
                </a:tc>
                <a:extLst>
                  <a:ext uri="{0D108BD9-81ED-4DB2-BD59-A6C34878D82A}">
                    <a16:rowId xmlns:a16="http://schemas.microsoft.com/office/drawing/2014/main" val="1598267576"/>
                  </a:ext>
                </a:extLst>
              </a:tr>
              <a:tr h="772903">
                <a:tc>
                  <a:txBody>
                    <a:bodyPr/>
                    <a:lstStyle/>
                    <a:p>
                      <a:pPr marL="0" marR="0">
                        <a:lnSpc>
                          <a:spcPct val="107000"/>
                        </a:lnSpc>
                        <a:spcBef>
                          <a:spcPts val="0"/>
                        </a:spcBef>
                        <a:spcAft>
                          <a:spcPts val="0"/>
                        </a:spcAft>
                      </a:pPr>
                      <a:r>
                        <a:rPr lang="en-US" sz="1400" dirty="0">
                          <a:effectLst/>
                          <a:latin typeface="Dubai Light" panose="020B0303030403030204" pitchFamily="34" charset="-78"/>
                          <a:cs typeface="Dubai Light" panose="020B0303030403030204" pitchFamily="34" charset="-78"/>
                        </a:rPr>
                        <a:t>11.6</a:t>
                      </a:r>
                      <a:endParaRPr lang="en-US" sz="1400" dirty="0">
                        <a:effectLst/>
                        <a:latin typeface="Dubai Light" panose="020B0303030403030204" pitchFamily="34" charset="-78"/>
                        <a:ea typeface="Calibri" panose="020F0502020204030204" pitchFamily="34" charset="0"/>
                        <a:cs typeface="Dubai Light" panose="020B0303030403030204" pitchFamily="34" charset="-78"/>
                      </a:endParaRPr>
                    </a:p>
                  </a:txBody>
                  <a:tcPr marL="66448" marR="66448" marT="33224" marB="33224" anchor="ctr">
                    <a:lnL w="12700" cap="flat" cmpd="sng" algn="ctr">
                      <a:solidFill>
                        <a:srgbClr val="FFC000"/>
                      </a:solid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a:lnSpc>
                          <a:spcPct val="107000"/>
                        </a:lnSpc>
                        <a:spcBef>
                          <a:spcPts val="0"/>
                        </a:spcBef>
                        <a:spcAft>
                          <a:spcPts val="0"/>
                        </a:spcAft>
                      </a:pPr>
                      <a:r>
                        <a:rPr lang="en-US" sz="1400" dirty="0">
                          <a:effectLst/>
                          <a:latin typeface="Dubai Light" panose="020B0303030403030204" pitchFamily="34" charset="-78"/>
                          <a:cs typeface="Dubai Light" panose="020B0303030403030204" pitchFamily="34" charset="-78"/>
                        </a:rPr>
                        <a:t>Performance Improvement Pool Allocation</a:t>
                      </a:r>
                      <a:endParaRPr lang="en-US" sz="1400" dirty="0">
                        <a:effectLst/>
                        <a:latin typeface="Dubai Light" panose="020B0303030403030204" pitchFamily="34" charset="-78"/>
                        <a:ea typeface="Calibri" panose="020F0502020204030204" pitchFamily="34" charset="0"/>
                        <a:cs typeface="Dubai Light" panose="020B0303030403030204" pitchFamily="34" charset="-78"/>
                      </a:endParaRPr>
                    </a:p>
                  </a:txBody>
                  <a:tcPr marL="66448" marR="66448" marT="33224" marB="3322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a:lnSpc>
                          <a:spcPct val="107000"/>
                        </a:lnSpc>
                        <a:spcBef>
                          <a:spcPts val="0"/>
                        </a:spcBef>
                        <a:spcAft>
                          <a:spcPts val="0"/>
                        </a:spcAft>
                      </a:pPr>
                      <a:r>
                        <a:rPr lang="en-US" sz="1400" dirty="0">
                          <a:effectLst/>
                          <a:latin typeface="Dubai Light" panose="020B0303030403030204" pitchFamily="34" charset="-78"/>
                          <a:cs typeface="Dubai Light" panose="020B0303030403030204" pitchFamily="34" charset="-78"/>
                        </a:rPr>
                        <a:t>80% of funds appropriated under Performance Funding will be allocated to </a:t>
                      </a:r>
                      <a:r>
                        <a:rPr lang="en-US" sz="1400" dirty="0" err="1">
                          <a:effectLst/>
                          <a:latin typeface="Dubai Light" panose="020B0303030403030204" pitchFamily="34" charset="-78"/>
                          <a:cs typeface="Dubai Light" panose="020B0303030403030204" pitchFamily="34" charset="-78"/>
                        </a:rPr>
                        <a:t>EPSCoR</a:t>
                      </a:r>
                      <a:r>
                        <a:rPr lang="en-US" sz="1400" dirty="0">
                          <a:effectLst/>
                          <a:latin typeface="Dubai Light" panose="020B0303030403030204" pitchFamily="34" charset="-78"/>
                          <a:cs typeface="Dubai Light" panose="020B0303030403030204" pitchFamily="34" charset="-78"/>
                        </a:rPr>
                        <a:t> and 20% to support SC State’s management ed programs</a:t>
                      </a:r>
                      <a:endParaRPr lang="en-US" sz="1400" dirty="0">
                        <a:effectLst/>
                        <a:latin typeface="Dubai Light" panose="020B0303030403030204" pitchFamily="34" charset="-78"/>
                        <a:ea typeface="Calibri" panose="020F0502020204030204" pitchFamily="34" charset="0"/>
                        <a:cs typeface="Dubai Light" panose="020B0303030403030204" pitchFamily="34" charset="-78"/>
                      </a:endParaRPr>
                    </a:p>
                  </a:txBody>
                  <a:tcPr marL="66448" marR="66448" marT="33224" marB="3322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a:lnSpc>
                          <a:spcPct val="107000"/>
                        </a:lnSpc>
                        <a:spcBef>
                          <a:spcPts val="0"/>
                        </a:spcBef>
                        <a:spcAft>
                          <a:spcPts val="0"/>
                        </a:spcAft>
                      </a:pPr>
                      <a:r>
                        <a:rPr lang="en-US" sz="1400" dirty="0">
                          <a:effectLst/>
                          <a:latin typeface="Dubai Light" panose="020B0303030403030204" pitchFamily="34" charset="-78"/>
                          <a:cs typeface="Dubai Light" panose="020B0303030403030204" pitchFamily="34" charset="-78"/>
                        </a:rPr>
                        <a:t>Keep</a:t>
                      </a:r>
                      <a:endParaRPr lang="en-US" sz="1400" dirty="0">
                        <a:effectLst/>
                        <a:latin typeface="Dubai Light" panose="020B0303030403030204" pitchFamily="34" charset="-78"/>
                        <a:ea typeface="Calibri" panose="020F0502020204030204" pitchFamily="34" charset="0"/>
                        <a:cs typeface="Dubai Light" panose="020B0303030403030204" pitchFamily="34" charset="-78"/>
                      </a:endParaRPr>
                    </a:p>
                  </a:txBody>
                  <a:tcPr marL="66448" marR="66448" marT="33224" marB="33224" anchor="ctr">
                    <a:lnL w="12700" cap="flat" cmpd="sng" algn="ctr">
                      <a:noFill/>
                      <a:prstDash val="solid"/>
                      <a:round/>
                      <a:headEnd type="none" w="med" len="med"/>
                      <a:tailEnd type="none" w="med" len="med"/>
                    </a:lnL>
                    <a:lnR w="12700" cap="flat" cmpd="sng" algn="ctr">
                      <a:solidFill>
                        <a:srgbClr val="FFC000"/>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82657963"/>
                  </a:ext>
                </a:extLst>
              </a:tr>
              <a:tr h="772903">
                <a:tc>
                  <a:txBody>
                    <a:bodyPr/>
                    <a:lstStyle/>
                    <a:p>
                      <a:pPr marL="0" marR="0">
                        <a:lnSpc>
                          <a:spcPct val="107000"/>
                        </a:lnSpc>
                        <a:spcBef>
                          <a:spcPts val="0"/>
                        </a:spcBef>
                        <a:spcAft>
                          <a:spcPts val="0"/>
                        </a:spcAft>
                      </a:pPr>
                      <a:r>
                        <a:rPr lang="en-US" sz="1400">
                          <a:effectLst/>
                          <a:latin typeface="Dubai Light" panose="020B0303030403030204" pitchFamily="34" charset="-78"/>
                          <a:cs typeface="Dubai Light" panose="020B0303030403030204" pitchFamily="34" charset="-78"/>
                        </a:rPr>
                        <a:t>11.7</a:t>
                      </a:r>
                      <a:endParaRPr lang="en-US" sz="1400">
                        <a:effectLst/>
                        <a:latin typeface="Dubai Light" panose="020B0303030403030204" pitchFamily="34" charset="-78"/>
                        <a:ea typeface="Calibri" panose="020F0502020204030204" pitchFamily="34" charset="0"/>
                        <a:cs typeface="Dubai Light" panose="020B0303030403030204" pitchFamily="34" charset="-78"/>
                      </a:endParaRPr>
                    </a:p>
                  </a:txBody>
                  <a:tcPr marL="66448" marR="66448" marT="33224" marB="33224" anchor="ctr">
                    <a:lnL w="12700" cap="flat" cmpd="sng" algn="ctr">
                      <a:solidFill>
                        <a:srgbClr val="FFC000"/>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marL="0" marR="0">
                        <a:lnSpc>
                          <a:spcPct val="107000"/>
                        </a:lnSpc>
                        <a:spcBef>
                          <a:spcPts val="0"/>
                        </a:spcBef>
                        <a:spcAft>
                          <a:spcPts val="0"/>
                        </a:spcAft>
                      </a:pPr>
                      <a:r>
                        <a:rPr lang="en-US" sz="1400" dirty="0">
                          <a:effectLst/>
                          <a:latin typeface="Dubai Light" panose="020B0303030403030204" pitchFamily="34" charset="-78"/>
                          <a:cs typeface="Dubai Light" panose="020B0303030403030204" pitchFamily="34" charset="-78"/>
                        </a:rPr>
                        <a:t>Troop-to-Teachers</a:t>
                      </a:r>
                      <a:endParaRPr lang="en-US" sz="1400" dirty="0">
                        <a:effectLst/>
                        <a:latin typeface="Dubai Light" panose="020B0303030403030204" pitchFamily="34" charset="-78"/>
                        <a:ea typeface="Calibri" panose="020F0502020204030204" pitchFamily="34" charset="0"/>
                        <a:cs typeface="Dubai Light" panose="020B0303030403030204" pitchFamily="34" charset="-78"/>
                      </a:endParaRPr>
                    </a:p>
                  </a:txBody>
                  <a:tcPr marL="66448" marR="66448" marT="33224" marB="3322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marL="0" marR="0">
                        <a:lnSpc>
                          <a:spcPct val="107000"/>
                        </a:lnSpc>
                        <a:spcBef>
                          <a:spcPts val="0"/>
                        </a:spcBef>
                        <a:spcAft>
                          <a:spcPts val="0"/>
                        </a:spcAft>
                      </a:pPr>
                      <a:r>
                        <a:rPr lang="en-US" sz="1400" dirty="0">
                          <a:effectLst/>
                          <a:latin typeface="Dubai Light" panose="020B0303030403030204" pitchFamily="34" charset="-78"/>
                          <a:cs typeface="Dubai Light" panose="020B0303030403030204" pitchFamily="34" charset="-78"/>
                        </a:rPr>
                        <a:t>Members of armed forces who are admitted to program are entitled to pay in-state tuition at participating state schools</a:t>
                      </a:r>
                      <a:endParaRPr lang="en-US" sz="1400" dirty="0">
                        <a:effectLst/>
                        <a:latin typeface="Dubai Light" panose="020B0303030403030204" pitchFamily="34" charset="-78"/>
                        <a:ea typeface="Calibri" panose="020F0502020204030204" pitchFamily="34" charset="0"/>
                        <a:cs typeface="Dubai Light" panose="020B0303030403030204" pitchFamily="34" charset="-78"/>
                      </a:endParaRPr>
                    </a:p>
                  </a:txBody>
                  <a:tcPr marL="66448" marR="66448" marT="33224" marB="3322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marL="0" marR="0">
                        <a:lnSpc>
                          <a:spcPct val="107000"/>
                        </a:lnSpc>
                        <a:spcBef>
                          <a:spcPts val="0"/>
                        </a:spcBef>
                        <a:spcAft>
                          <a:spcPts val="0"/>
                        </a:spcAft>
                      </a:pPr>
                      <a:r>
                        <a:rPr lang="en-US" sz="1400" dirty="0">
                          <a:effectLst/>
                          <a:latin typeface="Dubai Light" panose="020B0303030403030204" pitchFamily="34" charset="-78"/>
                          <a:cs typeface="Dubai Light" panose="020B0303030403030204" pitchFamily="34" charset="-78"/>
                        </a:rPr>
                        <a:t>Keep</a:t>
                      </a:r>
                      <a:endParaRPr lang="en-US" sz="1400" dirty="0">
                        <a:effectLst/>
                        <a:latin typeface="Dubai Light" panose="020B0303030403030204" pitchFamily="34" charset="-78"/>
                        <a:ea typeface="Calibri" panose="020F0502020204030204" pitchFamily="34" charset="0"/>
                        <a:cs typeface="Dubai Light" panose="020B0303030403030204" pitchFamily="34" charset="-78"/>
                      </a:endParaRPr>
                    </a:p>
                  </a:txBody>
                  <a:tcPr marL="66448" marR="66448" marT="33224" marB="33224" anchor="ctr">
                    <a:lnL w="12700" cap="flat" cmpd="sng" algn="ctr">
                      <a:noFill/>
                      <a:prstDash val="solid"/>
                      <a:round/>
                      <a:headEnd type="none" w="med" len="med"/>
                      <a:tailEnd type="none" w="med" len="med"/>
                    </a:lnL>
                    <a:lnR w="12700" cap="flat" cmpd="sng" algn="ctr">
                      <a:solidFill>
                        <a:srgbClr val="FFC00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585791194"/>
                  </a:ext>
                </a:extLst>
              </a:tr>
              <a:tr h="772903">
                <a:tc>
                  <a:txBody>
                    <a:bodyPr/>
                    <a:lstStyle/>
                    <a:p>
                      <a:pPr marL="0" marR="0">
                        <a:lnSpc>
                          <a:spcPct val="107000"/>
                        </a:lnSpc>
                        <a:spcBef>
                          <a:spcPts val="0"/>
                        </a:spcBef>
                        <a:spcAft>
                          <a:spcPts val="0"/>
                        </a:spcAft>
                      </a:pPr>
                      <a:r>
                        <a:rPr lang="en-US" sz="1400">
                          <a:effectLst/>
                          <a:latin typeface="Dubai Light" panose="020B0303030403030204" pitchFamily="34" charset="-78"/>
                          <a:cs typeface="Dubai Light" panose="020B0303030403030204" pitchFamily="34" charset="-78"/>
                        </a:rPr>
                        <a:t>11.8</a:t>
                      </a:r>
                      <a:endParaRPr lang="en-US" sz="1400">
                        <a:effectLst/>
                        <a:latin typeface="Dubai Light" panose="020B0303030403030204" pitchFamily="34" charset="-78"/>
                        <a:ea typeface="Calibri" panose="020F0502020204030204" pitchFamily="34" charset="0"/>
                        <a:cs typeface="Dubai Light" panose="020B0303030403030204" pitchFamily="34" charset="-78"/>
                      </a:endParaRPr>
                    </a:p>
                  </a:txBody>
                  <a:tcPr marL="66448" marR="66448" marT="33224" marB="33224" anchor="ctr">
                    <a:lnL w="12700" cap="flat" cmpd="sng" algn="ctr">
                      <a:solidFill>
                        <a:srgbClr val="FFC000"/>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a:lnSpc>
                          <a:spcPct val="107000"/>
                        </a:lnSpc>
                        <a:spcBef>
                          <a:spcPts val="0"/>
                        </a:spcBef>
                        <a:spcAft>
                          <a:spcPts val="0"/>
                        </a:spcAft>
                      </a:pPr>
                      <a:r>
                        <a:rPr lang="en-US" sz="1400">
                          <a:effectLst/>
                          <a:latin typeface="Dubai Light" panose="020B0303030403030204" pitchFamily="34" charset="-78"/>
                          <a:cs typeface="Dubai Light" panose="020B0303030403030204" pitchFamily="34" charset="-78"/>
                        </a:rPr>
                        <a:t>Need-Based Foster Youth Grants</a:t>
                      </a:r>
                      <a:endParaRPr lang="en-US" sz="1400">
                        <a:effectLst/>
                        <a:latin typeface="Dubai Light" panose="020B0303030403030204" pitchFamily="34" charset="-78"/>
                        <a:ea typeface="Calibri" panose="020F0502020204030204" pitchFamily="34" charset="0"/>
                        <a:cs typeface="Dubai Light" panose="020B0303030403030204" pitchFamily="34" charset="-78"/>
                      </a:endParaRPr>
                    </a:p>
                  </a:txBody>
                  <a:tcPr marL="66448" marR="66448" marT="33224" marB="3322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a:lnSpc>
                          <a:spcPct val="107000"/>
                        </a:lnSpc>
                        <a:spcBef>
                          <a:spcPts val="0"/>
                        </a:spcBef>
                        <a:spcAft>
                          <a:spcPts val="0"/>
                        </a:spcAft>
                      </a:pPr>
                      <a:r>
                        <a:rPr lang="en-US" sz="1400" dirty="0">
                          <a:effectLst/>
                          <a:latin typeface="Dubai Light" panose="020B0303030403030204" pitchFamily="34" charset="-78"/>
                          <a:cs typeface="Dubai Light" panose="020B0303030403030204" pitchFamily="34" charset="-78"/>
                        </a:rPr>
                        <a:t>Youth in custody of DSS and attending higher education school in the state are eligible for additional need-based funding of $2,000-2,500</a:t>
                      </a:r>
                      <a:endParaRPr lang="en-US" sz="1400" dirty="0">
                        <a:effectLst/>
                        <a:latin typeface="Dubai Light" panose="020B0303030403030204" pitchFamily="34" charset="-78"/>
                        <a:ea typeface="Calibri" panose="020F0502020204030204" pitchFamily="34" charset="0"/>
                        <a:cs typeface="Dubai Light" panose="020B0303030403030204" pitchFamily="34" charset="-78"/>
                      </a:endParaRPr>
                    </a:p>
                  </a:txBody>
                  <a:tcPr marL="66448" marR="66448" marT="33224" marB="3322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a:lnSpc>
                          <a:spcPct val="107000"/>
                        </a:lnSpc>
                        <a:spcBef>
                          <a:spcPts val="0"/>
                        </a:spcBef>
                        <a:spcAft>
                          <a:spcPts val="0"/>
                        </a:spcAft>
                      </a:pPr>
                      <a:r>
                        <a:rPr lang="en-US" sz="1400">
                          <a:effectLst/>
                          <a:latin typeface="Dubai Light" panose="020B0303030403030204" pitchFamily="34" charset="-78"/>
                          <a:cs typeface="Dubai Light" panose="020B0303030403030204" pitchFamily="34" charset="-78"/>
                        </a:rPr>
                        <a:t>Keep</a:t>
                      </a:r>
                      <a:endParaRPr lang="en-US" sz="1400">
                        <a:effectLst/>
                        <a:latin typeface="Dubai Light" panose="020B0303030403030204" pitchFamily="34" charset="-78"/>
                        <a:ea typeface="Calibri" panose="020F0502020204030204" pitchFamily="34" charset="0"/>
                        <a:cs typeface="Dubai Light" panose="020B0303030403030204" pitchFamily="34" charset="-78"/>
                      </a:endParaRPr>
                    </a:p>
                  </a:txBody>
                  <a:tcPr marL="66448" marR="66448" marT="33224" marB="33224" anchor="ctr">
                    <a:lnL w="12700" cap="flat" cmpd="sng" algn="ctr">
                      <a:noFill/>
                      <a:prstDash val="solid"/>
                      <a:round/>
                      <a:headEnd type="none" w="med" len="med"/>
                      <a:tailEnd type="none" w="med" len="med"/>
                    </a:lnL>
                    <a:lnR w="12700" cap="flat" cmpd="sng" algn="ctr">
                      <a:solidFill>
                        <a:srgbClr val="FFC00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171814"/>
                  </a:ext>
                </a:extLst>
              </a:tr>
              <a:tr h="773586">
                <a:tc>
                  <a:txBody>
                    <a:bodyPr/>
                    <a:lstStyle/>
                    <a:p>
                      <a:pPr marL="0" marR="0">
                        <a:lnSpc>
                          <a:spcPct val="107000"/>
                        </a:lnSpc>
                        <a:spcBef>
                          <a:spcPts val="0"/>
                        </a:spcBef>
                        <a:spcAft>
                          <a:spcPts val="0"/>
                        </a:spcAft>
                      </a:pPr>
                      <a:r>
                        <a:rPr lang="en-US" sz="1400">
                          <a:effectLst/>
                          <a:latin typeface="Dubai Light" panose="020B0303030403030204" pitchFamily="34" charset="-78"/>
                          <a:cs typeface="Dubai Light" panose="020B0303030403030204" pitchFamily="34" charset="-78"/>
                        </a:rPr>
                        <a:t>11.9</a:t>
                      </a:r>
                      <a:endParaRPr lang="en-US" sz="1400">
                        <a:effectLst/>
                        <a:latin typeface="Dubai Light" panose="020B0303030403030204" pitchFamily="34" charset="-78"/>
                        <a:ea typeface="Calibri" panose="020F0502020204030204" pitchFamily="34" charset="0"/>
                        <a:cs typeface="Dubai Light" panose="020B0303030403030204" pitchFamily="34" charset="-78"/>
                      </a:endParaRPr>
                    </a:p>
                  </a:txBody>
                  <a:tcPr marL="66448" marR="66448" marT="33224" marB="33224" anchor="ctr">
                    <a:lnL w="12700" cap="flat" cmpd="sng" algn="ctr">
                      <a:solidFill>
                        <a:srgbClr val="FFC000"/>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lnSpc>
                          <a:spcPct val="107000"/>
                        </a:lnSpc>
                        <a:spcBef>
                          <a:spcPts val="0"/>
                        </a:spcBef>
                        <a:spcAft>
                          <a:spcPts val="0"/>
                        </a:spcAft>
                      </a:pPr>
                      <a:r>
                        <a:rPr lang="en-US" sz="1400">
                          <a:effectLst/>
                          <a:latin typeface="Dubai Light" panose="020B0303030403030204" pitchFamily="34" charset="-78"/>
                          <a:cs typeface="Dubai Light" panose="020B0303030403030204" pitchFamily="34" charset="-78"/>
                        </a:rPr>
                        <a:t>Tuition Age</a:t>
                      </a:r>
                      <a:endParaRPr lang="en-US" sz="1400">
                        <a:effectLst/>
                        <a:latin typeface="Dubai Light" panose="020B0303030403030204" pitchFamily="34" charset="-78"/>
                        <a:ea typeface="Calibri" panose="020F0502020204030204" pitchFamily="34" charset="0"/>
                        <a:cs typeface="Dubai Light" panose="020B0303030403030204" pitchFamily="34" charset="-78"/>
                      </a:endParaRPr>
                    </a:p>
                  </a:txBody>
                  <a:tcPr marL="66448" marR="66448" marT="33224" marB="3322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lnSpc>
                          <a:spcPct val="107000"/>
                        </a:lnSpc>
                        <a:spcBef>
                          <a:spcPts val="0"/>
                        </a:spcBef>
                        <a:spcAft>
                          <a:spcPts val="0"/>
                        </a:spcAft>
                      </a:pPr>
                      <a:r>
                        <a:rPr lang="en-US" sz="1400" dirty="0">
                          <a:effectLst/>
                          <a:latin typeface="Dubai Light" panose="020B0303030403030204" pitchFamily="34" charset="-78"/>
                          <a:cs typeface="Dubai Light" panose="020B0303030403030204" pitchFamily="34" charset="-78"/>
                        </a:rPr>
                        <a:t>Age limitation of children of war veterans admitted to attend free is suspended if they successfully appeal due to extenuating health condition</a:t>
                      </a:r>
                      <a:endParaRPr lang="en-US" sz="1400" dirty="0">
                        <a:effectLst/>
                        <a:latin typeface="Dubai Light" panose="020B0303030403030204" pitchFamily="34" charset="-78"/>
                        <a:ea typeface="Calibri" panose="020F0502020204030204" pitchFamily="34" charset="0"/>
                        <a:cs typeface="Dubai Light" panose="020B0303030403030204" pitchFamily="34" charset="-78"/>
                      </a:endParaRPr>
                    </a:p>
                  </a:txBody>
                  <a:tcPr marL="66448" marR="66448" marT="33224" marB="3322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lnSpc>
                          <a:spcPct val="107000"/>
                        </a:lnSpc>
                        <a:spcBef>
                          <a:spcPts val="0"/>
                        </a:spcBef>
                        <a:spcAft>
                          <a:spcPts val="0"/>
                        </a:spcAft>
                      </a:pPr>
                      <a:r>
                        <a:rPr lang="en-US" sz="1400" dirty="0">
                          <a:effectLst/>
                          <a:latin typeface="Dubai Light" panose="020B0303030403030204" pitchFamily="34" charset="-78"/>
                          <a:cs typeface="Dubai Light" panose="020B0303030403030204" pitchFamily="34" charset="-78"/>
                        </a:rPr>
                        <a:t>Keep</a:t>
                      </a:r>
                      <a:endParaRPr lang="en-US" sz="1400" dirty="0">
                        <a:effectLst/>
                        <a:latin typeface="Dubai Light" panose="020B0303030403030204" pitchFamily="34" charset="-78"/>
                        <a:ea typeface="Calibri" panose="020F0502020204030204" pitchFamily="34" charset="0"/>
                        <a:cs typeface="Dubai Light" panose="020B0303030403030204" pitchFamily="34" charset="-78"/>
                      </a:endParaRPr>
                    </a:p>
                  </a:txBody>
                  <a:tcPr marL="66448" marR="66448" marT="33224" marB="33224" anchor="ctr">
                    <a:lnL w="12700" cap="flat" cmpd="sng" algn="ctr">
                      <a:noFill/>
                      <a:prstDash val="solid"/>
                      <a:round/>
                      <a:headEnd type="none" w="med" len="med"/>
                      <a:tailEnd type="none" w="med" len="med"/>
                    </a:lnL>
                    <a:lnR w="12700" cap="flat" cmpd="sng" algn="ctr">
                      <a:solidFill>
                        <a:srgbClr val="FFC000"/>
                      </a:solidFill>
                      <a:prstDash val="solid"/>
                      <a:round/>
                      <a:headEnd type="none" w="med" len="med"/>
                      <a:tailEnd type="none" w="med" len="med"/>
                    </a:lnR>
                    <a:lnT w="12700" cmpd="sng">
                      <a:no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372839747"/>
                  </a:ext>
                </a:extLst>
              </a:tr>
            </a:tbl>
          </a:graphicData>
        </a:graphic>
      </p:graphicFrame>
    </p:spTree>
    <p:extLst>
      <p:ext uri="{BB962C8B-B14F-4D97-AF65-F5344CB8AC3E}">
        <p14:creationId xmlns:p14="http://schemas.microsoft.com/office/powerpoint/2010/main" val="6470157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FY 2021-22 Provisos </a:t>
            </a:r>
            <a:r>
              <a:rPr lang="en-US" b="0" dirty="0"/>
              <a:t>(page 3 of 5)</a:t>
            </a:r>
            <a:endParaRPr lang="en-US" dirty="0"/>
          </a:p>
        </p:txBody>
      </p:sp>
      <p:graphicFrame>
        <p:nvGraphicFramePr>
          <p:cNvPr id="5" name="Content Placeholder 4">
            <a:extLst>
              <a:ext uri="{FF2B5EF4-FFF2-40B4-BE49-F238E27FC236}">
                <a16:creationId xmlns:a16="http://schemas.microsoft.com/office/drawing/2014/main" id="{EA422AF3-D3C6-48B4-9902-E5360EAB69CC}"/>
              </a:ext>
            </a:extLst>
          </p:cNvPr>
          <p:cNvGraphicFramePr>
            <a:graphicFrameLocks noGrp="1"/>
          </p:cNvGraphicFramePr>
          <p:nvPr>
            <p:ph idx="1"/>
            <p:extLst>
              <p:ext uri="{D42A27DB-BD31-4B8C-83A1-F6EECF244321}">
                <p14:modId xmlns:p14="http://schemas.microsoft.com/office/powerpoint/2010/main" val="1959391396"/>
              </p:ext>
            </p:extLst>
          </p:nvPr>
        </p:nvGraphicFramePr>
        <p:xfrm>
          <a:off x="2381516" y="1426397"/>
          <a:ext cx="9194513" cy="4293744"/>
        </p:xfrm>
        <a:graphic>
          <a:graphicData uri="http://schemas.openxmlformats.org/drawingml/2006/table">
            <a:tbl>
              <a:tblPr firstRow="1" bandRow="1">
                <a:tableStyleId>{5C22544A-7EE6-4342-B048-85BDC9FD1C3A}</a:tableStyleId>
              </a:tblPr>
              <a:tblGrid>
                <a:gridCol w="1186389">
                  <a:extLst>
                    <a:ext uri="{9D8B030D-6E8A-4147-A177-3AD203B41FA5}">
                      <a16:colId xmlns:a16="http://schemas.microsoft.com/office/drawing/2014/main" val="2162751100"/>
                    </a:ext>
                  </a:extLst>
                </a:gridCol>
                <a:gridCol w="1977314">
                  <a:extLst>
                    <a:ext uri="{9D8B030D-6E8A-4147-A177-3AD203B41FA5}">
                      <a16:colId xmlns:a16="http://schemas.microsoft.com/office/drawing/2014/main" val="1303759049"/>
                    </a:ext>
                  </a:extLst>
                </a:gridCol>
                <a:gridCol w="4353943">
                  <a:extLst>
                    <a:ext uri="{9D8B030D-6E8A-4147-A177-3AD203B41FA5}">
                      <a16:colId xmlns:a16="http://schemas.microsoft.com/office/drawing/2014/main" val="4176965047"/>
                    </a:ext>
                  </a:extLst>
                </a:gridCol>
                <a:gridCol w="1676867">
                  <a:extLst>
                    <a:ext uri="{9D8B030D-6E8A-4147-A177-3AD203B41FA5}">
                      <a16:colId xmlns:a16="http://schemas.microsoft.com/office/drawing/2014/main" val="1087581812"/>
                    </a:ext>
                  </a:extLst>
                </a:gridCol>
              </a:tblGrid>
              <a:tr h="542670">
                <a:tc>
                  <a:txBody>
                    <a:bodyPr/>
                    <a:lstStyle/>
                    <a:p>
                      <a:pPr marL="0" marR="0" algn="ctr">
                        <a:lnSpc>
                          <a:spcPct val="107000"/>
                        </a:lnSpc>
                        <a:spcBef>
                          <a:spcPts val="0"/>
                        </a:spcBef>
                        <a:spcAft>
                          <a:spcPts val="0"/>
                        </a:spcAft>
                      </a:pPr>
                      <a:r>
                        <a:rPr lang="en-US" sz="1600" b="0" kern="1200" dirty="0">
                          <a:solidFill>
                            <a:schemeClr val="tx1"/>
                          </a:solidFill>
                          <a:effectLst/>
                          <a:latin typeface="Dubai Medium" panose="020B0603030403030204" pitchFamily="34" charset="-78"/>
                          <a:cs typeface="Dubai Medium" panose="020B0603030403030204" pitchFamily="34" charset="-78"/>
                        </a:rPr>
                        <a:t>Proviso Number</a:t>
                      </a:r>
                      <a:endParaRPr lang="en-US" sz="1600" b="0" dirty="0">
                        <a:solidFill>
                          <a:schemeClr val="tx1"/>
                        </a:solidFill>
                        <a:effectLst/>
                        <a:latin typeface="Dubai Medium" panose="020B0603030403030204" pitchFamily="34" charset="-78"/>
                        <a:ea typeface="Calibri" panose="020F0502020204030204" pitchFamily="34" charset="0"/>
                        <a:cs typeface="Dubai Medium" panose="020B0603030403030204" pitchFamily="34" charset="-78"/>
                      </a:endParaRPr>
                    </a:p>
                  </a:txBody>
                  <a:tcPr marL="72200" marR="72200" marT="36100" marB="36100" anchor="ctr">
                    <a:lnL w="12700" cap="flat" cmpd="sng" algn="ctr">
                      <a:solidFill>
                        <a:srgbClr val="FFC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C000"/>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EBB11E"/>
                    </a:solidFill>
                  </a:tcPr>
                </a:tc>
                <a:tc>
                  <a:txBody>
                    <a:bodyPr/>
                    <a:lstStyle/>
                    <a:p>
                      <a:pPr marL="0" marR="0" algn="ctr">
                        <a:lnSpc>
                          <a:spcPct val="107000"/>
                        </a:lnSpc>
                        <a:spcBef>
                          <a:spcPts val="0"/>
                        </a:spcBef>
                        <a:spcAft>
                          <a:spcPts val="0"/>
                        </a:spcAft>
                      </a:pPr>
                      <a:r>
                        <a:rPr lang="en-US" sz="1600" b="0" kern="1200" dirty="0">
                          <a:solidFill>
                            <a:schemeClr val="tx1"/>
                          </a:solidFill>
                          <a:effectLst/>
                          <a:latin typeface="Dubai Medium" panose="020B0603030403030204" pitchFamily="34" charset="-78"/>
                          <a:cs typeface="Dubai Medium" panose="020B0603030403030204" pitchFamily="34" charset="-78"/>
                        </a:rPr>
                        <a:t>Title</a:t>
                      </a:r>
                      <a:endParaRPr lang="en-US" sz="1600" b="0" dirty="0">
                        <a:solidFill>
                          <a:schemeClr val="tx1"/>
                        </a:solidFill>
                        <a:effectLst/>
                        <a:latin typeface="Dubai Medium" panose="020B0603030403030204" pitchFamily="34" charset="-78"/>
                        <a:ea typeface="Calibri" panose="020F0502020204030204" pitchFamily="34" charset="0"/>
                        <a:cs typeface="Dubai Medium" panose="020B0603030403030204" pitchFamily="34" charset="-78"/>
                      </a:endParaRPr>
                    </a:p>
                  </a:txBody>
                  <a:tcPr marL="72200" marR="72200" marT="36100" marB="361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C000"/>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EBB11E"/>
                    </a:solidFill>
                  </a:tcPr>
                </a:tc>
                <a:tc>
                  <a:txBody>
                    <a:bodyPr/>
                    <a:lstStyle/>
                    <a:p>
                      <a:pPr marL="0" marR="0" algn="ctr">
                        <a:lnSpc>
                          <a:spcPct val="107000"/>
                        </a:lnSpc>
                        <a:spcBef>
                          <a:spcPts val="0"/>
                        </a:spcBef>
                        <a:spcAft>
                          <a:spcPts val="0"/>
                        </a:spcAft>
                      </a:pPr>
                      <a:r>
                        <a:rPr lang="en-US" sz="1600" b="0" kern="1200" dirty="0">
                          <a:solidFill>
                            <a:schemeClr val="tx1"/>
                          </a:solidFill>
                          <a:effectLst/>
                          <a:latin typeface="Dubai Medium" panose="020B0603030403030204" pitchFamily="34" charset="-78"/>
                          <a:cs typeface="Dubai Medium" panose="020B0603030403030204" pitchFamily="34" charset="-78"/>
                        </a:rPr>
                        <a:t>Description</a:t>
                      </a:r>
                      <a:endParaRPr lang="en-US" sz="1600" b="0" dirty="0">
                        <a:solidFill>
                          <a:schemeClr val="tx1"/>
                        </a:solidFill>
                        <a:effectLst/>
                        <a:latin typeface="Dubai Medium" panose="020B0603030403030204" pitchFamily="34" charset="-78"/>
                        <a:ea typeface="Calibri" panose="020F0502020204030204" pitchFamily="34" charset="0"/>
                        <a:cs typeface="Dubai Medium" panose="020B0603030403030204" pitchFamily="34" charset="-78"/>
                      </a:endParaRPr>
                    </a:p>
                  </a:txBody>
                  <a:tcPr marL="72200" marR="72200" marT="36100" marB="361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C000"/>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EBB11E"/>
                    </a:solidFill>
                  </a:tcPr>
                </a:tc>
                <a:tc>
                  <a:txBody>
                    <a:bodyPr/>
                    <a:lstStyle/>
                    <a:p>
                      <a:pPr marL="0" marR="0" algn="ctr">
                        <a:lnSpc>
                          <a:spcPct val="107000"/>
                        </a:lnSpc>
                        <a:spcBef>
                          <a:spcPts val="0"/>
                        </a:spcBef>
                        <a:spcAft>
                          <a:spcPts val="0"/>
                        </a:spcAft>
                      </a:pPr>
                      <a:r>
                        <a:rPr lang="en-US" sz="1600" b="0" kern="1200" dirty="0">
                          <a:solidFill>
                            <a:schemeClr val="tx1"/>
                          </a:solidFill>
                          <a:effectLst/>
                          <a:latin typeface="Dubai Medium" panose="020B0603030403030204" pitchFamily="34" charset="-78"/>
                          <a:cs typeface="Dubai Medium" panose="020B0603030403030204" pitchFamily="34" charset="-78"/>
                        </a:rPr>
                        <a:t>Recommendation</a:t>
                      </a:r>
                      <a:endParaRPr lang="en-US" sz="1600" b="0" dirty="0">
                        <a:solidFill>
                          <a:schemeClr val="tx1"/>
                        </a:solidFill>
                        <a:effectLst/>
                        <a:latin typeface="Dubai Medium" panose="020B0603030403030204" pitchFamily="34" charset="-78"/>
                        <a:ea typeface="Calibri" panose="020F0502020204030204" pitchFamily="34" charset="0"/>
                        <a:cs typeface="Dubai Medium" panose="020B0603030403030204" pitchFamily="34" charset="-78"/>
                      </a:endParaRPr>
                    </a:p>
                  </a:txBody>
                  <a:tcPr marL="72200" marR="72200" marT="36100" marB="36100" anchor="ctr">
                    <a:lnL w="12700" cap="flat" cmpd="sng" algn="ctr">
                      <a:no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EBB11E"/>
                    </a:solidFill>
                  </a:tcPr>
                </a:tc>
                <a:extLst>
                  <a:ext uri="{0D108BD9-81ED-4DB2-BD59-A6C34878D82A}">
                    <a16:rowId xmlns:a16="http://schemas.microsoft.com/office/drawing/2014/main" val="1509759797"/>
                  </a:ext>
                </a:extLst>
              </a:tr>
              <a:tr h="959637">
                <a:tc>
                  <a:txBody>
                    <a:bodyPr/>
                    <a:lstStyle/>
                    <a:p>
                      <a:pPr marL="0" marR="0">
                        <a:lnSpc>
                          <a:spcPct val="107000"/>
                        </a:lnSpc>
                        <a:spcBef>
                          <a:spcPts val="0"/>
                        </a:spcBef>
                        <a:spcAft>
                          <a:spcPts val="0"/>
                        </a:spcAft>
                      </a:pPr>
                      <a:r>
                        <a:rPr lang="en-US" sz="1600" dirty="0">
                          <a:effectLst/>
                          <a:latin typeface="Dubai Light" panose="020B0303030403030204" pitchFamily="34" charset="-78"/>
                          <a:cs typeface="Dubai Light" panose="020B0303030403030204" pitchFamily="34" charset="-78"/>
                        </a:rPr>
                        <a:t>11.10</a:t>
                      </a:r>
                      <a:endParaRPr lang="en-US" sz="1600" dirty="0">
                        <a:effectLst/>
                        <a:latin typeface="Dubai Light" panose="020B0303030403030204" pitchFamily="34" charset="-78"/>
                        <a:ea typeface="Calibri" panose="020F0502020204030204" pitchFamily="34" charset="0"/>
                        <a:cs typeface="Dubai Light" panose="020B0303030403030204" pitchFamily="34" charset="-78"/>
                      </a:endParaRPr>
                    </a:p>
                  </a:txBody>
                  <a:tcPr marL="72200" marR="72200" marT="36100" marB="36100" anchor="ctr">
                    <a:lnL w="12700" cap="flat" cmpd="sng" algn="ctr">
                      <a:solidFill>
                        <a:srgbClr val="FFC000"/>
                      </a:solid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a:lnSpc>
                          <a:spcPct val="107000"/>
                        </a:lnSpc>
                        <a:spcBef>
                          <a:spcPts val="0"/>
                        </a:spcBef>
                        <a:spcAft>
                          <a:spcPts val="0"/>
                        </a:spcAft>
                      </a:pPr>
                      <a:r>
                        <a:rPr lang="en-US" sz="1600" dirty="0">
                          <a:effectLst/>
                          <a:latin typeface="Dubai Light" panose="020B0303030403030204" pitchFamily="34" charset="-78"/>
                          <a:cs typeface="Dubai Light" panose="020B0303030403030204" pitchFamily="34" charset="-78"/>
                        </a:rPr>
                        <a:t>LIFE &amp; Palmetto Fellows Enhancement Stipends</a:t>
                      </a:r>
                      <a:endParaRPr lang="en-US" sz="1600" dirty="0">
                        <a:effectLst/>
                        <a:latin typeface="Dubai Light" panose="020B0303030403030204" pitchFamily="34" charset="-78"/>
                        <a:ea typeface="Calibri" panose="020F0502020204030204" pitchFamily="34" charset="0"/>
                        <a:cs typeface="Dubai Light" panose="020B0303030403030204" pitchFamily="34" charset="-78"/>
                      </a:endParaRPr>
                    </a:p>
                  </a:txBody>
                  <a:tcPr marL="72200" marR="72200" marT="36100" marB="361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a:lnSpc>
                          <a:spcPct val="107000"/>
                        </a:lnSpc>
                        <a:spcBef>
                          <a:spcPts val="0"/>
                        </a:spcBef>
                        <a:spcAft>
                          <a:spcPts val="0"/>
                        </a:spcAft>
                      </a:pPr>
                      <a:r>
                        <a:rPr lang="en-US" sz="1600" dirty="0">
                          <a:effectLst/>
                          <a:latin typeface="Dubai Light" panose="020B0303030403030204" pitchFamily="34" charset="-78"/>
                          <a:cs typeface="Dubai Light" panose="020B0303030403030204" pitchFamily="34" charset="-78"/>
                        </a:rPr>
                        <a:t>Requires student certification and institution verification the student is meeting all requirements to be enrolled as a declared major.  </a:t>
                      </a:r>
                      <a:endParaRPr lang="en-US" sz="1600" dirty="0">
                        <a:effectLst/>
                        <a:latin typeface="Dubai Light" panose="020B0303030403030204" pitchFamily="34" charset="-78"/>
                        <a:ea typeface="Calibri" panose="020F0502020204030204" pitchFamily="34" charset="0"/>
                        <a:cs typeface="Dubai Light" panose="020B0303030403030204" pitchFamily="34" charset="-78"/>
                      </a:endParaRPr>
                    </a:p>
                  </a:txBody>
                  <a:tcPr marL="72200" marR="72200" marT="36100" marB="361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a:lnSpc>
                          <a:spcPct val="107000"/>
                        </a:lnSpc>
                        <a:spcBef>
                          <a:spcPts val="0"/>
                        </a:spcBef>
                        <a:spcAft>
                          <a:spcPts val="0"/>
                        </a:spcAft>
                      </a:pPr>
                      <a:r>
                        <a:rPr lang="en-US" sz="1600" dirty="0">
                          <a:effectLst/>
                          <a:latin typeface="Dubai Light" panose="020B0303030403030204" pitchFamily="34" charset="-78"/>
                          <a:cs typeface="Dubai Light" panose="020B0303030403030204" pitchFamily="34" charset="-78"/>
                        </a:rPr>
                        <a:t>Keep</a:t>
                      </a:r>
                      <a:endParaRPr lang="en-US" sz="1600" dirty="0">
                        <a:effectLst/>
                        <a:latin typeface="Dubai Light" panose="020B0303030403030204" pitchFamily="34" charset="-78"/>
                        <a:ea typeface="Calibri" panose="020F0502020204030204" pitchFamily="34" charset="0"/>
                        <a:cs typeface="Dubai Light" panose="020B0303030403030204" pitchFamily="34" charset="-78"/>
                      </a:endParaRPr>
                    </a:p>
                  </a:txBody>
                  <a:tcPr marL="72200" marR="72200" marT="36100" marB="36100" anchor="ctr">
                    <a:lnL w="12700" cap="flat" cmpd="sng" algn="ctr">
                      <a:noFill/>
                      <a:prstDash val="solid"/>
                      <a:round/>
                      <a:headEnd type="none" w="med" len="med"/>
                      <a:tailEnd type="none" w="med" len="med"/>
                    </a:lnL>
                    <a:lnR w="12700" cap="flat" cmpd="sng" algn="ctr">
                      <a:solidFill>
                        <a:srgbClr val="FFC000"/>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93771744"/>
                  </a:ext>
                </a:extLst>
              </a:tr>
              <a:tr h="542670">
                <a:tc>
                  <a:txBody>
                    <a:bodyPr/>
                    <a:lstStyle/>
                    <a:p>
                      <a:pPr marL="0" marR="0">
                        <a:lnSpc>
                          <a:spcPct val="107000"/>
                        </a:lnSpc>
                        <a:spcBef>
                          <a:spcPts val="0"/>
                        </a:spcBef>
                        <a:spcAft>
                          <a:spcPts val="0"/>
                        </a:spcAft>
                      </a:pPr>
                      <a:r>
                        <a:rPr lang="en-US" sz="1600" dirty="0">
                          <a:effectLst/>
                          <a:latin typeface="Dubai Light" panose="020B0303030403030204" pitchFamily="34" charset="-78"/>
                          <a:cs typeface="Dubai Light" panose="020B0303030403030204" pitchFamily="34" charset="-78"/>
                        </a:rPr>
                        <a:t>11.11</a:t>
                      </a:r>
                      <a:endParaRPr lang="en-US" sz="1600" dirty="0">
                        <a:effectLst/>
                        <a:latin typeface="Dubai Light" panose="020B0303030403030204" pitchFamily="34" charset="-78"/>
                        <a:ea typeface="Calibri" panose="020F0502020204030204" pitchFamily="34" charset="0"/>
                        <a:cs typeface="Dubai Light" panose="020B0303030403030204" pitchFamily="34" charset="-78"/>
                      </a:endParaRPr>
                    </a:p>
                  </a:txBody>
                  <a:tcPr marL="72200" marR="72200" marT="36100" marB="36100" anchor="ctr">
                    <a:lnL w="12700" cap="flat" cmpd="sng" algn="ctr">
                      <a:solidFill>
                        <a:srgbClr val="FFC000"/>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marL="0" marR="0">
                        <a:lnSpc>
                          <a:spcPct val="107000"/>
                        </a:lnSpc>
                        <a:spcBef>
                          <a:spcPts val="0"/>
                        </a:spcBef>
                        <a:spcAft>
                          <a:spcPts val="0"/>
                        </a:spcAft>
                      </a:pPr>
                      <a:r>
                        <a:rPr lang="en-US" sz="1600" dirty="0" err="1">
                          <a:effectLst/>
                          <a:latin typeface="Dubai Light" panose="020B0303030403030204" pitchFamily="34" charset="-78"/>
                          <a:cs typeface="Dubai Light" panose="020B0303030403030204" pitchFamily="34" charset="-78"/>
                        </a:rPr>
                        <a:t>SmartState</a:t>
                      </a:r>
                      <a:endParaRPr lang="en-US" sz="1600" dirty="0">
                        <a:effectLst/>
                        <a:latin typeface="Dubai Light" panose="020B0303030403030204" pitchFamily="34" charset="-78"/>
                        <a:ea typeface="Calibri" panose="020F0502020204030204" pitchFamily="34" charset="0"/>
                        <a:cs typeface="Dubai Light" panose="020B0303030403030204" pitchFamily="34" charset="-78"/>
                      </a:endParaRPr>
                    </a:p>
                  </a:txBody>
                  <a:tcPr marL="72200" marR="72200" marT="36100" marB="361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marL="0" marR="0">
                        <a:lnSpc>
                          <a:spcPct val="107000"/>
                        </a:lnSpc>
                        <a:spcBef>
                          <a:spcPts val="0"/>
                        </a:spcBef>
                        <a:spcAft>
                          <a:spcPts val="0"/>
                        </a:spcAft>
                      </a:pPr>
                      <a:r>
                        <a:rPr lang="en-US" sz="1600" dirty="0">
                          <a:effectLst/>
                          <a:latin typeface="Dubai Light" panose="020B0303030403030204" pitchFamily="34" charset="-78"/>
                          <a:cs typeface="Dubai Light" panose="020B0303030403030204" pitchFamily="34" charset="-78"/>
                        </a:rPr>
                        <a:t>The CHE is prohibited from expending any source of marketing funds on </a:t>
                      </a:r>
                      <a:r>
                        <a:rPr lang="en-US" sz="1600" dirty="0" err="1">
                          <a:effectLst/>
                          <a:latin typeface="Dubai Light" panose="020B0303030403030204" pitchFamily="34" charset="-78"/>
                          <a:cs typeface="Dubai Light" panose="020B0303030403030204" pitchFamily="34" charset="-78"/>
                        </a:rPr>
                        <a:t>SmartState</a:t>
                      </a:r>
                      <a:endParaRPr lang="en-US" sz="1600" dirty="0">
                        <a:effectLst/>
                        <a:latin typeface="Dubai Light" panose="020B0303030403030204" pitchFamily="34" charset="-78"/>
                        <a:ea typeface="Calibri" panose="020F0502020204030204" pitchFamily="34" charset="0"/>
                        <a:cs typeface="Dubai Light" panose="020B0303030403030204" pitchFamily="34" charset="-78"/>
                      </a:endParaRPr>
                    </a:p>
                  </a:txBody>
                  <a:tcPr marL="72200" marR="72200" marT="36100" marB="361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marL="0" marR="0">
                        <a:lnSpc>
                          <a:spcPct val="107000"/>
                        </a:lnSpc>
                        <a:spcBef>
                          <a:spcPts val="0"/>
                        </a:spcBef>
                        <a:spcAft>
                          <a:spcPts val="0"/>
                        </a:spcAft>
                      </a:pPr>
                      <a:r>
                        <a:rPr lang="en-US" sz="1600" dirty="0">
                          <a:effectLst/>
                          <a:latin typeface="Dubai Light" panose="020B0303030403030204" pitchFamily="34" charset="-78"/>
                          <a:cs typeface="Dubai Light" panose="020B0303030403030204" pitchFamily="34" charset="-78"/>
                        </a:rPr>
                        <a:t>Keep</a:t>
                      </a:r>
                      <a:endParaRPr lang="en-US" sz="1600" dirty="0">
                        <a:effectLst/>
                        <a:latin typeface="Dubai Light" panose="020B0303030403030204" pitchFamily="34" charset="-78"/>
                        <a:ea typeface="Calibri" panose="020F0502020204030204" pitchFamily="34" charset="0"/>
                        <a:cs typeface="Dubai Light" panose="020B0303030403030204" pitchFamily="34" charset="-78"/>
                      </a:endParaRPr>
                    </a:p>
                  </a:txBody>
                  <a:tcPr marL="72200" marR="72200" marT="36100" marB="36100" anchor="ctr">
                    <a:lnL w="12700" cap="flat" cmpd="sng" algn="ctr">
                      <a:noFill/>
                      <a:prstDash val="solid"/>
                      <a:round/>
                      <a:headEnd type="none" w="med" len="med"/>
                      <a:tailEnd type="none" w="med" len="med"/>
                    </a:lnL>
                    <a:lnR w="12700" cap="flat" cmpd="sng" algn="ctr">
                      <a:solidFill>
                        <a:srgbClr val="FFC00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85686221"/>
                  </a:ext>
                </a:extLst>
              </a:tr>
              <a:tr h="1186384">
                <a:tc>
                  <a:txBody>
                    <a:bodyPr/>
                    <a:lstStyle/>
                    <a:p>
                      <a:pPr marL="0" marR="0">
                        <a:lnSpc>
                          <a:spcPct val="107000"/>
                        </a:lnSpc>
                        <a:spcBef>
                          <a:spcPts val="0"/>
                        </a:spcBef>
                        <a:spcAft>
                          <a:spcPts val="0"/>
                        </a:spcAft>
                      </a:pPr>
                      <a:r>
                        <a:rPr lang="en-US" sz="1600" dirty="0">
                          <a:effectLst/>
                          <a:latin typeface="Dubai Light" panose="020B0303030403030204" pitchFamily="34" charset="-78"/>
                          <a:cs typeface="Dubai Light" panose="020B0303030403030204" pitchFamily="34" charset="-78"/>
                        </a:rPr>
                        <a:t>11.12</a:t>
                      </a:r>
                      <a:endParaRPr lang="en-US" sz="1600" dirty="0">
                        <a:effectLst/>
                        <a:latin typeface="Dubai Light" panose="020B0303030403030204" pitchFamily="34" charset="-78"/>
                        <a:ea typeface="Calibri" panose="020F0502020204030204" pitchFamily="34" charset="0"/>
                        <a:cs typeface="Dubai Light" panose="020B0303030403030204" pitchFamily="34" charset="-78"/>
                      </a:endParaRPr>
                    </a:p>
                  </a:txBody>
                  <a:tcPr marL="72200" marR="72200" marT="36100" marB="36100" anchor="ctr">
                    <a:lnL w="12700" cap="flat" cmpd="sng" algn="ctr">
                      <a:solidFill>
                        <a:srgbClr val="FFC000"/>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a:lnSpc>
                          <a:spcPct val="107000"/>
                        </a:lnSpc>
                        <a:spcBef>
                          <a:spcPts val="0"/>
                        </a:spcBef>
                        <a:spcAft>
                          <a:spcPts val="0"/>
                        </a:spcAft>
                      </a:pPr>
                      <a:r>
                        <a:rPr lang="en-US" sz="1600" dirty="0">
                          <a:effectLst/>
                          <a:latin typeface="Dubai Light" panose="020B0303030403030204" pitchFamily="34" charset="-78"/>
                          <a:cs typeface="Dubai Light" panose="020B0303030403030204" pitchFamily="34" charset="-78"/>
                        </a:rPr>
                        <a:t>College Transition Need-Based Grants</a:t>
                      </a:r>
                      <a:endParaRPr lang="en-US" sz="1600" dirty="0">
                        <a:effectLst/>
                        <a:latin typeface="Dubai Light" panose="020B0303030403030204" pitchFamily="34" charset="-78"/>
                        <a:ea typeface="Calibri" panose="020F0502020204030204" pitchFamily="34" charset="0"/>
                        <a:cs typeface="Dubai Light" panose="020B0303030403030204" pitchFamily="34" charset="-78"/>
                      </a:endParaRPr>
                    </a:p>
                  </a:txBody>
                  <a:tcPr marL="72200" marR="72200" marT="36100" marB="361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a:lnSpc>
                          <a:spcPct val="107000"/>
                        </a:lnSpc>
                        <a:spcBef>
                          <a:spcPts val="0"/>
                        </a:spcBef>
                        <a:spcAft>
                          <a:spcPts val="0"/>
                        </a:spcAft>
                      </a:pPr>
                      <a:r>
                        <a:rPr lang="en-US" sz="1600" dirty="0">
                          <a:effectLst/>
                          <a:latin typeface="Dubai Light" panose="020B0303030403030204" pitchFamily="34" charset="-78"/>
                          <a:cs typeface="Dubai Light" panose="020B0303030403030204" pitchFamily="34" charset="-78"/>
                        </a:rPr>
                        <a:t>No more than $350,000 of need-based grants shall be used to provide grants to students enrolled in a college transition program serving students with intellectual disabilities </a:t>
                      </a:r>
                      <a:endParaRPr lang="en-US" sz="1600" dirty="0">
                        <a:effectLst/>
                        <a:latin typeface="Dubai Light" panose="020B0303030403030204" pitchFamily="34" charset="-78"/>
                        <a:ea typeface="Calibri" panose="020F0502020204030204" pitchFamily="34" charset="0"/>
                        <a:cs typeface="Dubai Light" panose="020B0303030403030204" pitchFamily="34" charset="-78"/>
                      </a:endParaRPr>
                    </a:p>
                  </a:txBody>
                  <a:tcPr marL="72200" marR="72200" marT="36100" marB="361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a:lnSpc>
                          <a:spcPct val="107000"/>
                        </a:lnSpc>
                        <a:spcBef>
                          <a:spcPts val="0"/>
                        </a:spcBef>
                        <a:spcAft>
                          <a:spcPts val="0"/>
                        </a:spcAft>
                      </a:pPr>
                      <a:r>
                        <a:rPr lang="en-US" sz="1600" dirty="0">
                          <a:effectLst/>
                          <a:latin typeface="Dubai Light" panose="020B0303030403030204" pitchFamily="34" charset="-78"/>
                          <a:cs typeface="Dubai Light" panose="020B0303030403030204" pitchFamily="34" charset="-78"/>
                        </a:rPr>
                        <a:t>Keep</a:t>
                      </a:r>
                      <a:endParaRPr lang="en-US" sz="1600" dirty="0">
                        <a:effectLst/>
                        <a:latin typeface="Dubai Light" panose="020B0303030403030204" pitchFamily="34" charset="-78"/>
                        <a:ea typeface="Calibri" panose="020F0502020204030204" pitchFamily="34" charset="0"/>
                        <a:cs typeface="Dubai Light" panose="020B0303030403030204" pitchFamily="34" charset="-78"/>
                      </a:endParaRPr>
                    </a:p>
                  </a:txBody>
                  <a:tcPr marL="72200" marR="72200" marT="36100" marB="36100" anchor="ctr">
                    <a:lnL w="12700" cap="flat" cmpd="sng" algn="ctr">
                      <a:noFill/>
                      <a:prstDash val="solid"/>
                      <a:round/>
                      <a:headEnd type="none" w="med" len="med"/>
                      <a:tailEnd type="none" w="med" len="med"/>
                    </a:lnL>
                    <a:lnR w="12700" cap="flat" cmpd="sng" algn="ctr">
                      <a:solidFill>
                        <a:srgbClr val="FFC00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28363093"/>
                  </a:ext>
                </a:extLst>
              </a:tr>
              <a:tr h="959637">
                <a:tc>
                  <a:txBody>
                    <a:bodyPr/>
                    <a:lstStyle/>
                    <a:p>
                      <a:pPr marL="0" marR="0">
                        <a:lnSpc>
                          <a:spcPct val="107000"/>
                        </a:lnSpc>
                        <a:spcBef>
                          <a:spcPts val="0"/>
                        </a:spcBef>
                        <a:spcAft>
                          <a:spcPts val="0"/>
                        </a:spcAft>
                      </a:pPr>
                      <a:r>
                        <a:rPr lang="en-US" sz="1600" dirty="0">
                          <a:effectLst/>
                          <a:latin typeface="Dubai Light" panose="020B0303030403030204" pitchFamily="34" charset="-78"/>
                          <a:cs typeface="Dubai Light" panose="020B0303030403030204" pitchFamily="34" charset="-78"/>
                        </a:rPr>
                        <a:t>11.13</a:t>
                      </a:r>
                      <a:endParaRPr lang="en-US" sz="1600" dirty="0">
                        <a:effectLst/>
                        <a:latin typeface="Dubai Light" panose="020B0303030403030204" pitchFamily="34" charset="-78"/>
                        <a:ea typeface="Calibri" panose="020F0502020204030204" pitchFamily="34" charset="0"/>
                        <a:cs typeface="Dubai Light" panose="020B0303030403030204" pitchFamily="34" charset="-78"/>
                      </a:endParaRPr>
                    </a:p>
                  </a:txBody>
                  <a:tcPr marL="72200" marR="72200" marT="36100" marB="36100" anchor="ctr">
                    <a:lnL w="12700" cap="flat" cmpd="sng" algn="ctr">
                      <a:solidFill>
                        <a:srgbClr val="FFC000"/>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lnSpc>
                          <a:spcPct val="107000"/>
                        </a:lnSpc>
                        <a:spcBef>
                          <a:spcPts val="0"/>
                        </a:spcBef>
                        <a:spcAft>
                          <a:spcPts val="0"/>
                        </a:spcAft>
                      </a:pPr>
                      <a:r>
                        <a:rPr lang="en-US" sz="1600" dirty="0">
                          <a:effectLst/>
                          <a:latin typeface="Dubai Light" panose="020B0303030403030204" pitchFamily="34" charset="-78"/>
                          <a:cs typeface="Dubai Light" panose="020B0303030403030204" pitchFamily="34" charset="-78"/>
                        </a:rPr>
                        <a:t>Scholarship Awards</a:t>
                      </a:r>
                      <a:endParaRPr lang="en-US" sz="1600" dirty="0">
                        <a:effectLst/>
                        <a:latin typeface="Dubai Light" panose="020B0303030403030204" pitchFamily="34" charset="-78"/>
                        <a:ea typeface="Calibri" panose="020F0502020204030204" pitchFamily="34" charset="0"/>
                        <a:cs typeface="Dubai Light" panose="020B0303030403030204" pitchFamily="34" charset="-78"/>
                      </a:endParaRPr>
                    </a:p>
                  </a:txBody>
                  <a:tcPr marL="72200" marR="72200" marT="36100" marB="361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lnSpc>
                          <a:spcPct val="107000"/>
                        </a:lnSpc>
                        <a:spcBef>
                          <a:spcPts val="0"/>
                        </a:spcBef>
                        <a:spcAft>
                          <a:spcPts val="0"/>
                        </a:spcAft>
                      </a:pPr>
                      <a:r>
                        <a:rPr lang="en-US" sz="1600" dirty="0">
                          <a:effectLst/>
                          <a:latin typeface="Dubai Light" panose="020B0303030403030204" pitchFamily="34" charset="-78"/>
                          <a:cs typeface="Dubai Light" panose="020B0303030403030204" pitchFamily="34" charset="-78"/>
                        </a:rPr>
                        <a:t>A student may receive a Palmetto Fellows or LIFE award during the summer requiring full-time enrollment of at least 12 hours over the summer.  </a:t>
                      </a:r>
                      <a:endParaRPr lang="en-US" sz="1600" dirty="0">
                        <a:effectLst/>
                        <a:latin typeface="Dubai Light" panose="020B0303030403030204" pitchFamily="34" charset="-78"/>
                        <a:ea typeface="Calibri" panose="020F0502020204030204" pitchFamily="34" charset="0"/>
                        <a:cs typeface="Dubai Light" panose="020B0303030403030204" pitchFamily="34" charset="-78"/>
                      </a:endParaRPr>
                    </a:p>
                  </a:txBody>
                  <a:tcPr marL="72200" marR="72200" marT="36100" marB="361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lnSpc>
                          <a:spcPct val="107000"/>
                        </a:lnSpc>
                        <a:spcBef>
                          <a:spcPts val="0"/>
                        </a:spcBef>
                        <a:spcAft>
                          <a:spcPts val="0"/>
                        </a:spcAft>
                      </a:pPr>
                      <a:r>
                        <a:rPr lang="en-US" sz="1600" dirty="0">
                          <a:effectLst/>
                          <a:latin typeface="Dubai Light" panose="020B0303030403030204" pitchFamily="34" charset="-78"/>
                          <a:cs typeface="Dubai Light" panose="020B0303030403030204" pitchFamily="34" charset="-78"/>
                        </a:rPr>
                        <a:t>Keep</a:t>
                      </a:r>
                      <a:endParaRPr lang="en-US" sz="1600" dirty="0">
                        <a:effectLst/>
                        <a:latin typeface="Dubai Light" panose="020B0303030403030204" pitchFamily="34" charset="-78"/>
                        <a:ea typeface="Calibri" panose="020F0502020204030204" pitchFamily="34" charset="0"/>
                        <a:cs typeface="Dubai Light" panose="020B0303030403030204" pitchFamily="34" charset="-78"/>
                      </a:endParaRPr>
                    </a:p>
                  </a:txBody>
                  <a:tcPr marL="72200" marR="72200" marT="36100" marB="36100" anchor="ctr">
                    <a:lnL w="12700" cap="flat" cmpd="sng" algn="ctr">
                      <a:noFill/>
                      <a:prstDash val="solid"/>
                      <a:round/>
                      <a:headEnd type="none" w="med" len="med"/>
                      <a:tailEnd type="none" w="med" len="med"/>
                    </a:lnL>
                    <a:lnR w="12700" cap="flat" cmpd="sng" algn="ctr">
                      <a:solidFill>
                        <a:srgbClr val="FFC000"/>
                      </a:solidFill>
                      <a:prstDash val="solid"/>
                      <a:round/>
                      <a:headEnd type="none" w="med" len="med"/>
                      <a:tailEnd type="none" w="med" len="med"/>
                    </a:lnR>
                    <a:lnT w="12700" cmpd="sng">
                      <a:no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77296051"/>
                  </a:ext>
                </a:extLst>
              </a:tr>
            </a:tbl>
          </a:graphicData>
        </a:graphic>
      </p:graphicFrame>
      <p:sp>
        <p:nvSpPr>
          <p:cNvPr id="4" name="Slide Number Placeholder 3"/>
          <p:cNvSpPr>
            <a:spLocks noGrp="1"/>
          </p:cNvSpPr>
          <p:nvPr>
            <p:ph type="sldNum" sz="quarter" idx="12"/>
          </p:nvPr>
        </p:nvSpPr>
        <p:spPr/>
        <p:txBody>
          <a:bodyPr/>
          <a:lstStyle/>
          <a:p>
            <a:fld id="{0EBF85CB-8E6F-4C76-A97C-98828569AB90}" type="slidenum">
              <a:rPr lang="en-US" smtClean="0"/>
              <a:pPr/>
              <a:t>16</a:t>
            </a:fld>
            <a:endParaRPr lang="en-US"/>
          </a:p>
        </p:txBody>
      </p:sp>
    </p:spTree>
    <p:extLst>
      <p:ext uri="{BB962C8B-B14F-4D97-AF65-F5344CB8AC3E}">
        <p14:creationId xmlns:p14="http://schemas.microsoft.com/office/powerpoint/2010/main" val="22856712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FY 2021-22 Provisos </a:t>
            </a:r>
            <a:r>
              <a:rPr lang="en-US" b="0" dirty="0"/>
              <a:t>(page 4 of 5)</a:t>
            </a:r>
            <a:endParaRPr lang="en-US" dirty="0"/>
          </a:p>
        </p:txBody>
      </p:sp>
      <p:sp>
        <p:nvSpPr>
          <p:cNvPr id="4" name="Slide Number Placeholder 3"/>
          <p:cNvSpPr>
            <a:spLocks noGrp="1"/>
          </p:cNvSpPr>
          <p:nvPr>
            <p:ph type="sldNum" sz="quarter" idx="12"/>
          </p:nvPr>
        </p:nvSpPr>
        <p:spPr/>
        <p:txBody>
          <a:bodyPr/>
          <a:lstStyle/>
          <a:p>
            <a:fld id="{0EBF85CB-8E6F-4C76-A97C-98828569AB90}" type="slidenum">
              <a:rPr lang="en-US" smtClean="0"/>
              <a:pPr/>
              <a:t>17</a:t>
            </a:fld>
            <a:endParaRPr lang="en-US"/>
          </a:p>
        </p:txBody>
      </p:sp>
      <p:graphicFrame>
        <p:nvGraphicFramePr>
          <p:cNvPr id="6" name="Content Placeholder 4">
            <a:extLst>
              <a:ext uri="{FF2B5EF4-FFF2-40B4-BE49-F238E27FC236}">
                <a16:creationId xmlns:a16="http://schemas.microsoft.com/office/drawing/2014/main" id="{9DFF48C2-D4DB-4519-8131-7EB2D04AAF01}"/>
              </a:ext>
            </a:extLst>
          </p:cNvPr>
          <p:cNvGraphicFramePr>
            <a:graphicFrameLocks/>
          </p:cNvGraphicFramePr>
          <p:nvPr>
            <p:extLst>
              <p:ext uri="{D42A27DB-BD31-4B8C-83A1-F6EECF244321}">
                <p14:modId xmlns:p14="http://schemas.microsoft.com/office/powerpoint/2010/main" val="2419128981"/>
              </p:ext>
            </p:extLst>
          </p:nvPr>
        </p:nvGraphicFramePr>
        <p:xfrm>
          <a:off x="2216273" y="1426397"/>
          <a:ext cx="9525000" cy="3925070"/>
        </p:xfrm>
        <a:graphic>
          <a:graphicData uri="http://schemas.openxmlformats.org/drawingml/2006/table">
            <a:tbl>
              <a:tblPr firstRow="1" bandRow="1">
                <a:tableStyleId>{5C22544A-7EE6-4342-B048-85BDC9FD1C3A}</a:tableStyleId>
              </a:tblPr>
              <a:tblGrid>
                <a:gridCol w="1288927">
                  <a:extLst>
                    <a:ext uri="{9D8B030D-6E8A-4147-A177-3AD203B41FA5}">
                      <a16:colId xmlns:a16="http://schemas.microsoft.com/office/drawing/2014/main" val="2685512338"/>
                    </a:ext>
                  </a:extLst>
                </a:gridCol>
                <a:gridCol w="1860468">
                  <a:extLst>
                    <a:ext uri="{9D8B030D-6E8A-4147-A177-3AD203B41FA5}">
                      <a16:colId xmlns:a16="http://schemas.microsoft.com/office/drawing/2014/main" val="2668682221"/>
                    </a:ext>
                  </a:extLst>
                </a:gridCol>
                <a:gridCol w="4464132">
                  <a:extLst>
                    <a:ext uri="{9D8B030D-6E8A-4147-A177-3AD203B41FA5}">
                      <a16:colId xmlns:a16="http://schemas.microsoft.com/office/drawing/2014/main" val="760419483"/>
                    </a:ext>
                  </a:extLst>
                </a:gridCol>
                <a:gridCol w="1911473">
                  <a:extLst>
                    <a:ext uri="{9D8B030D-6E8A-4147-A177-3AD203B41FA5}">
                      <a16:colId xmlns:a16="http://schemas.microsoft.com/office/drawing/2014/main" val="4250627717"/>
                    </a:ext>
                  </a:extLst>
                </a:gridCol>
              </a:tblGrid>
              <a:tr h="618438">
                <a:tc>
                  <a:txBody>
                    <a:bodyPr/>
                    <a:lstStyle/>
                    <a:p>
                      <a:pPr marL="0" marR="0" algn="ctr" defTabSz="457189" rtl="0" eaLnBrk="1" latinLnBrk="0" hangingPunct="1">
                        <a:lnSpc>
                          <a:spcPct val="107000"/>
                        </a:lnSpc>
                        <a:spcBef>
                          <a:spcPts val="0"/>
                        </a:spcBef>
                        <a:spcAft>
                          <a:spcPts val="0"/>
                        </a:spcAft>
                      </a:pPr>
                      <a:r>
                        <a:rPr lang="en-US" sz="1800" b="0" kern="1200" dirty="0">
                          <a:solidFill>
                            <a:schemeClr val="tx1"/>
                          </a:solidFill>
                          <a:latin typeface="Dubai Medium" panose="020B0603030403030204" pitchFamily="34" charset="-78"/>
                          <a:ea typeface="+mn-ea"/>
                          <a:cs typeface="Dubai Medium" panose="020B0603030403030204" pitchFamily="34" charset="-78"/>
                        </a:rPr>
                        <a:t>Proviso Number</a:t>
                      </a:r>
                    </a:p>
                  </a:txBody>
                  <a:tcPr marL="48911" marR="48911" marT="24455" marB="24455" anchor="ctr">
                    <a:lnL w="12700" cap="flat" cmpd="sng" algn="ctr">
                      <a:solidFill>
                        <a:srgbClr val="FFC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C000"/>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EBB11E"/>
                    </a:solidFill>
                  </a:tcPr>
                </a:tc>
                <a:tc>
                  <a:txBody>
                    <a:bodyPr/>
                    <a:lstStyle/>
                    <a:p>
                      <a:pPr marL="0" marR="0" algn="ctr" defTabSz="457189" rtl="0" eaLnBrk="1" latinLnBrk="0" hangingPunct="1">
                        <a:lnSpc>
                          <a:spcPct val="107000"/>
                        </a:lnSpc>
                        <a:spcBef>
                          <a:spcPts val="0"/>
                        </a:spcBef>
                        <a:spcAft>
                          <a:spcPts val="0"/>
                        </a:spcAft>
                      </a:pPr>
                      <a:r>
                        <a:rPr lang="en-US" sz="1800" b="0" kern="1200" dirty="0">
                          <a:solidFill>
                            <a:schemeClr val="tx1"/>
                          </a:solidFill>
                          <a:latin typeface="Dubai Medium" panose="020B0603030403030204" pitchFamily="34" charset="-78"/>
                          <a:ea typeface="+mn-ea"/>
                          <a:cs typeface="Dubai Medium" panose="020B0603030403030204" pitchFamily="34" charset="-78"/>
                        </a:rPr>
                        <a:t>Title</a:t>
                      </a:r>
                    </a:p>
                  </a:txBody>
                  <a:tcPr marL="48911" marR="48911" marT="24455" marB="2445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BB11E"/>
                    </a:solidFill>
                  </a:tcPr>
                </a:tc>
                <a:tc>
                  <a:txBody>
                    <a:bodyPr/>
                    <a:lstStyle/>
                    <a:p>
                      <a:pPr marL="0" marR="0" algn="ctr" defTabSz="457189" rtl="0" eaLnBrk="1" latinLnBrk="0" hangingPunct="1">
                        <a:lnSpc>
                          <a:spcPct val="107000"/>
                        </a:lnSpc>
                        <a:spcBef>
                          <a:spcPts val="0"/>
                        </a:spcBef>
                        <a:spcAft>
                          <a:spcPts val="0"/>
                        </a:spcAft>
                      </a:pPr>
                      <a:r>
                        <a:rPr lang="en-US" sz="1800" b="0" kern="1200" dirty="0">
                          <a:solidFill>
                            <a:schemeClr val="tx1"/>
                          </a:solidFill>
                          <a:latin typeface="Dubai Medium" panose="020B0603030403030204" pitchFamily="34" charset="-78"/>
                          <a:ea typeface="+mn-ea"/>
                          <a:cs typeface="Dubai Medium" panose="020B0603030403030204" pitchFamily="34" charset="-78"/>
                        </a:rPr>
                        <a:t>Description</a:t>
                      </a:r>
                    </a:p>
                  </a:txBody>
                  <a:tcPr marL="48911" marR="48911" marT="24455" marB="2445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C000"/>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EBB11E"/>
                    </a:solidFill>
                  </a:tcPr>
                </a:tc>
                <a:tc>
                  <a:txBody>
                    <a:bodyPr/>
                    <a:lstStyle/>
                    <a:p>
                      <a:pPr marL="0" marR="0" algn="ctr" defTabSz="457189" rtl="0" eaLnBrk="1" latinLnBrk="0" hangingPunct="1">
                        <a:lnSpc>
                          <a:spcPct val="107000"/>
                        </a:lnSpc>
                        <a:spcBef>
                          <a:spcPts val="0"/>
                        </a:spcBef>
                        <a:spcAft>
                          <a:spcPts val="0"/>
                        </a:spcAft>
                      </a:pPr>
                      <a:r>
                        <a:rPr lang="en-US" sz="1800" b="0" kern="1200" dirty="0">
                          <a:solidFill>
                            <a:schemeClr val="tx1"/>
                          </a:solidFill>
                          <a:latin typeface="Dubai Medium" panose="020B0603030403030204" pitchFamily="34" charset="-78"/>
                          <a:ea typeface="+mn-ea"/>
                          <a:cs typeface="Dubai Medium" panose="020B0603030403030204" pitchFamily="34" charset="-78"/>
                        </a:rPr>
                        <a:t>Recommendation</a:t>
                      </a:r>
                    </a:p>
                  </a:txBody>
                  <a:tcPr marL="48911" marR="48911" marT="24455" marB="24455" anchor="ctr">
                    <a:lnL w="12700" cap="flat" cmpd="sng" algn="ctr">
                      <a:no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EBB11E"/>
                    </a:solidFill>
                  </a:tcPr>
                </a:tc>
                <a:extLst>
                  <a:ext uri="{0D108BD9-81ED-4DB2-BD59-A6C34878D82A}">
                    <a16:rowId xmlns:a16="http://schemas.microsoft.com/office/drawing/2014/main" val="1598267576"/>
                  </a:ext>
                </a:extLst>
              </a:tr>
              <a:tr h="822292">
                <a:tc>
                  <a:txBody>
                    <a:bodyPr/>
                    <a:lstStyle/>
                    <a:p>
                      <a:pPr marL="0" marR="0">
                        <a:lnSpc>
                          <a:spcPct val="107000"/>
                        </a:lnSpc>
                        <a:spcBef>
                          <a:spcPts val="0"/>
                        </a:spcBef>
                        <a:spcAft>
                          <a:spcPts val="0"/>
                        </a:spcAft>
                      </a:pPr>
                      <a:r>
                        <a:rPr lang="en-US" sz="1400" dirty="0">
                          <a:effectLst/>
                          <a:latin typeface="Dubai Light" panose="020B0303030403030204" pitchFamily="34" charset="-78"/>
                          <a:cs typeface="Dubai Light" panose="020B0303030403030204" pitchFamily="34" charset="-78"/>
                        </a:rPr>
                        <a:t>11.14</a:t>
                      </a:r>
                      <a:endParaRPr lang="en-US" sz="1400" dirty="0">
                        <a:effectLst/>
                        <a:latin typeface="Dubai Light" panose="020B0303030403030204" pitchFamily="34" charset="-78"/>
                        <a:ea typeface="Calibri" panose="020F0502020204030204" pitchFamily="34" charset="0"/>
                        <a:cs typeface="Dubai Light" panose="020B0303030403030204" pitchFamily="34" charset="-78"/>
                      </a:endParaRPr>
                    </a:p>
                  </a:txBody>
                  <a:tcPr marL="62750" marR="62750" marT="31375" marB="31375">
                    <a:lnL w="12700" cap="flat" cmpd="sng" algn="ctr">
                      <a:solidFill>
                        <a:srgbClr val="FFC000"/>
                      </a:solid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a:lnSpc>
                          <a:spcPct val="107000"/>
                        </a:lnSpc>
                        <a:spcBef>
                          <a:spcPts val="0"/>
                        </a:spcBef>
                        <a:spcAft>
                          <a:spcPts val="0"/>
                        </a:spcAft>
                      </a:pPr>
                      <a:r>
                        <a:rPr lang="en-US" sz="1400" dirty="0">
                          <a:effectLst/>
                          <a:latin typeface="Dubai Light" panose="020B0303030403030204" pitchFamily="34" charset="-78"/>
                          <a:cs typeface="Dubai Light" panose="020B0303030403030204" pitchFamily="34" charset="-78"/>
                        </a:rPr>
                        <a:t>Other Funded FTE Revenue</a:t>
                      </a:r>
                      <a:endParaRPr lang="en-US" sz="1400" dirty="0">
                        <a:effectLst/>
                        <a:latin typeface="Dubai Light" panose="020B0303030403030204" pitchFamily="34" charset="-78"/>
                        <a:ea typeface="Calibri" panose="020F0502020204030204" pitchFamily="34" charset="0"/>
                        <a:cs typeface="Dubai Light" panose="020B0303030403030204" pitchFamily="34" charset="-78"/>
                      </a:endParaRPr>
                    </a:p>
                  </a:txBody>
                  <a:tcPr marL="62750" marR="62750" marT="31375" marB="3137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marL="0" marR="0">
                        <a:lnSpc>
                          <a:spcPct val="107000"/>
                        </a:lnSpc>
                        <a:spcBef>
                          <a:spcPts val="0"/>
                        </a:spcBef>
                        <a:spcAft>
                          <a:spcPts val="0"/>
                        </a:spcAft>
                      </a:pPr>
                      <a:r>
                        <a:rPr lang="en-US" sz="1400" dirty="0">
                          <a:effectLst/>
                          <a:latin typeface="Dubai Light" panose="020B0303030403030204" pitchFamily="34" charset="-78"/>
                          <a:cs typeface="Dubai Light" panose="020B0303030403030204" pitchFamily="34" charset="-78"/>
                        </a:rPr>
                        <a:t>When institutions request additional other funded FTE positions, the EBO shall inform CHE of its decision</a:t>
                      </a:r>
                      <a:endParaRPr lang="en-US" sz="1400" dirty="0">
                        <a:effectLst/>
                        <a:latin typeface="Dubai Light" panose="020B0303030403030204" pitchFamily="34" charset="-78"/>
                        <a:ea typeface="Calibri" panose="020F0502020204030204" pitchFamily="34" charset="0"/>
                        <a:cs typeface="Dubai Light" panose="020B0303030403030204" pitchFamily="34" charset="-78"/>
                      </a:endParaRPr>
                    </a:p>
                  </a:txBody>
                  <a:tcPr marL="62750" marR="62750" marT="31375" marB="31375">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a:lnSpc>
                          <a:spcPct val="107000"/>
                        </a:lnSpc>
                        <a:spcBef>
                          <a:spcPts val="0"/>
                        </a:spcBef>
                        <a:spcAft>
                          <a:spcPts val="0"/>
                        </a:spcAft>
                      </a:pPr>
                      <a:r>
                        <a:rPr lang="en-US" sz="1400">
                          <a:effectLst/>
                          <a:latin typeface="Dubai Light" panose="020B0303030403030204" pitchFamily="34" charset="-78"/>
                          <a:cs typeface="Dubai Light" panose="020B0303030403030204" pitchFamily="34" charset="-78"/>
                        </a:rPr>
                        <a:t>Keep</a:t>
                      </a:r>
                      <a:endParaRPr lang="en-US" sz="1400">
                        <a:effectLst/>
                        <a:latin typeface="Dubai Light" panose="020B0303030403030204" pitchFamily="34" charset="-78"/>
                        <a:ea typeface="Calibri" panose="020F0502020204030204" pitchFamily="34" charset="0"/>
                        <a:cs typeface="Dubai Light" panose="020B0303030403030204" pitchFamily="34" charset="-78"/>
                      </a:endParaRPr>
                    </a:p>
                  </a:txBody>
                  <a:tcPr marL="62750" marR="62750" marT="31375" marB="31375">
                    <a:lnL w="12700" cap="flat" cmpd="sng" algn="ctr">
                      <a:noFill/>
                      <a:prstDash val="solid"/>
                      <a:round/>
                      <a:headEnd type="none" w="med" len="med"/>
                      <a:tailEnd type="none" w="med" len="med"/>
                    </a:lnL>
                    <a:lnR w="12700" cap="flat" cmpd="sng" algn="ctr">
                      <a:solidFill>
                        <a:srgbClr val="FFC000"/>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82657963"/>
                  </a:ext>
                </a:extLst>
              </a:tr>
              <a:tr h="1076046">
                <a:tc>
                  <a:txBody>
                    <a:bodyPr/>
                    <a:lstStyle/>
                    <a:p>
                      <a:pPr marL="0" marR="0">
                        <a:lnSpc>
                          <a:spcPct val="107000"/>
                        </a:lnSpc>
                        <a:spcBef>
                          <a:spcPts val="0"/>
                        </a:spcBef>
                        <a:spcAft>
                          <a:spcPts val="0"/>
                        </a:spcAft>
                      </a:pPr>
                      <a:r>
                        <a:rPr lang="en-US" sz="1400">
                          <a:effectLst/>
                          <a:latin typeface="Dubai Light" panose="020B0303030403030204" pitchFamily="34" charset="-78"/>
                          <a:cs typeface="Dubai Light" panose="020B0303030403030204" pitchFamily="34" charset="-78"/>
                        </a:rPr>
                        <a:t>11.15</a:t>
                      </a:r>
                      <a:endParaRPr lang="en-US" sz="1400">
                        <a:effectLst/>
                        <a:latin typeface="Dubai Light" panose="020B0303030403030204" pitchFamily="34" charset="-78"/>
                        <a:ea typeface="Calibri" panose="020F0502020204030204" pitchFamily="34" charset="0"/>
                        <a:cs typeface="Dubai Light" panose="020B0303030403030204" pitchFamily="34" charset="-78"/>
                      </a:endParaRPr>
                    </a:p>
                  </a:txBody>
                  <a:tcPr marL="62750" marR="62750" marT="31375" marB="31375">
                    <a:lnL w="12700" cap="flat" cmpd="sng" algn="ctr">
                      <a:solidFill>
                        <a:srgbClr val="FFC000"/>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marL="0" marR="0">
                        <a:lnSpc>
                          <a:spcPct val="107000"/>
                        </a:lnSpc>
                        <a:spcBef>
                          <a:spcPts val="0"/>
                        </a:spcBef>
                        <a:spcAft>
                          <a:spcPts val="0"/>
                        </a:spcAft>
                      </a:pPr>
                      <a:r>
                        <a:rPr lang="en-US" sz="1400">
                          <a:effectLst/>
                          <a:latin typeface="Dubai Light" panose="020B0303030403030204" pitchFamily="34" charset="-78"/>
                          <a:cs typeface="Dubai Light" panose="020B0303030403030204" pitchFamily="34" charset="-78"/>
                        </a:rPr>
                        <a:t>Abatements</a:t>
                      </a:r>
                      <a:endParaRPr lang="en-US" sz="1400">
                        <a:effectLst/>
                        <a:latin typeface="Dubai Light" panose="020B0303030403030204" pitchFamily="34" charset="-78"/>
                        <a:ea typeface="Calibri" panose="020F0502020204030204" pitchFamily="34" charset="0"/>
                        <a:cs typeface="Dubai Light" panose="020B0303030403030204" pitchFamily="34" charset="-78"/>
                      </a:endParaRPr>
                    </a:p>
                  </a:txBody>
                  <a:tcPr marL="62750" marR="62750" marT="31375" marB="3137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marL="0" marR="0">
                        <a:lnSpc>
                          <a:spcPct val="107000"/>
                        </a:lnSpc>
                        <a:spcBef>
                          <a:spcPts val="0"/>
                        </a:spcBef>
                        <a:spcAft>
                          <a:spcPts val="0"/>
                        </a:spcAft>
                      </a:pPr>
                      <a:r>
                        <a:rPr lang="en-US" sz="1400" dirty="0">
                          <a:effectLst/>
                          <a:latin typeface="Dubai Light" panose="020B0303030403030204" pitchFamily="34" charset="-78"/>
                          <a:cs typeface="Dubai Light" panose="020B0303030403030204" pitchFamily="34" charset="-78"/>
                        </a:rPr>
                        <a:t>Institutions must submit to the CHE the total number of out-of-state undergraduate students during the prior fiscal year who received rate abatements</a:t>
                      </a:r>
                      <a:endParaRPr lang="en-US" sz="1400" dirty="0">
                        <a:effectLst/>
                        <a:latin typeface="Dubai Light" panose="020B0303030403030204" pitchFamily="34" charset="-78"/>
                        <a:ea typeface="Calibri" panose="020F0502020204030204" pitchFamily="34" charset="0"/>
                        <a:cs typeface="Dubai Light" panose="020B0303030403030204" pitchFamily="34" charset="-78"/>
                      </a:endParaRPr>
                    </a:p>
                  </a:txBody>
                  <a:tcPr marL="62750" marR="62750" marT="31375" marB="3137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marL="0" marR="0">
                        <a:lnSpc>
                          <a:spcPct val="107000"/>
                        </a:lnSpc>
                        <a:spcBef>
                          <a:spcPts val="0"/>
                        </a:spcBef>
                        <a:spcAft>
                          <a:spcPts val="0"/>
                        </a:spcAft>
                      </a:pPr>
                      <a:r>
                        <a:rPr lang="en-US" sz="1400">
                          <a:effectLst/>
                          <a:latin typeface="Dubai Light" panose="020B0303030403030204" pitchFamily="34" charset="-78"/>
                          <a:cs typeface="Dubai Light" panose="020B0303030403030204" pitchFamily="34" charset="-78"/>
                        </a:rPr>
                        <a:t>Keep</a:t>
                      </a:r>
                      <a:endParaRPr lang="en-US" sz="1400">
                        <a:effectLst/>
                        <a:latin typeface="Dubai Light" panose="020B0303030403030204" pitchFamily="34" charset="-78"/>
                        <a:ea typeface="Calibri" panose="020F0502020204030204" pitchFamily="34" charset="0"/>
                        <a:cs typeface="Dubai Light" panose="020B0303030403030204" pitchFamily="34" charset="-78"/>
                      </a:endParaRPr>
                    </a:p>
                  </a:txBody>
                  <a:tcPr marL="62750" marR="62750" marT="31375" marB="31375">
                    <a:lnL w="12700" cap="flat" cmpd="sng" algn="ctr">
                      <a:noFill/>
                      <a:prstDash val="solid"/>
                      <a:round/>
                      <a:headEnd type="none" w="med" len="med"/>
                      <a:tailEnd type="none" w="med" len="med"/>
                    </a:lnL>
                    <a:lnR w="12700" cap="flat" cmpd="sng" algn="ctr">
                      <a:solidFill>
                        <a:srgbClr val="FFC00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585791194"/>
                  </a:ext>
                </a:extLst>
              </a:tr>
              <a:tr h="822292">
                <a:tc>
                  <a:txBody>
                    <a:bodyPr/>
                    <a:lstStyle/>
                    <a:p>
                      <a:pPr marL="0" marR="0">
                        <a:lnSpc>
                          <a:spcPct val="107000"/>
                        </a:lnSpc>
                        <a:spcBef>
                          <a:spcPts val="0"/>
                        </a:spcBef>
                        <a:spcAft>
                          <a:spcPts val="0"/>
                        </a:spcAft>
                      </a:pPr>
                      <a:r>
                        <a:rPr lang="en-US" sz="1400">
                          <a:effectLst/>
                          <a:latin typeface="Dubai Light" panose="020B0303030403030204" pitchFamily="34" charset="-78"/>
                          <a:cs typeface="Dubai Light" panose="020B0303030403030204" pitchFamily="34" charset="-78"/>
                        </a:rPr>
                        <a:t>11.16</a:t>
                      </a:r>
                      <a:endParaRPr lang="en-US" sz="1400">
                        <a:effectLst/>
                        <a:latin typeface="Dubai Light" panose="020B0303030403030204" pitchFamily="34" charset="-78"/>
                        <a:ea typeface="Calibri" panose="020F0502020204030204" pitchFamily="34" charset="0"/>
                        <a:cs typeface="Dubai Light" panose="020B0303030403030204" pitchFamily="34" charset="-78"/>
                      </a:endParaRPr>
                    </a:p>
                  </a:txBody>
                  <a:tcPr marL="62750" marR="62750" marT="31375" marB="31375">
                    <a:lnL w="12700" cap="flat" cmpd="sng" algn="ctr">
                      <a:solidFill>
                        <a:srgbClr val="FFC000"/>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a:lnSpc>
                          <a:spcPct val="107000"/>
                        </a:lnSpc>
                        <a:spcBef>
                          <a:spcPts val="0"/>
                        </a:spcBef>
                        <a:spcAft>
                          <a:spcPts val="0"/>
                        </a:spcAft>
                      </a:pPr>
                      <a:r>
                        <a:rPr lang="en-US" sz="1400">
                          <a:effectLst/>
                          <a:latin typeface="Dubai Light" panose="020B0303030403030204" pitchFamily="34" charset="-78"/>
                          <a:cs typeface="Dubai Light" panose="020B0303030403030204" pitchFamily="34" charset="-78"/>
                        </a:rPr>
                        <a:t>Outstanding Institutional Debt</a:t>
                      </a:r>
                      <a:endParaRPr lang="en-US" sz="1400">
                        <a:effectLst/>
                        <a:latin typeface="Dubai Light" panose="020B0303030403030204" pitchFamily="34" charset="-78"/>
                        <a:ea typeface="Calibri" panose="020F0502020204030204" pitchFamily="34" charset="0"/>
                        <a:cs typeface="Dubai Light" panose="020B0303030403030204" pitchFamily="34" charset="-78"/>
                      </a:endParaRPr>
                    </a:p>
                  </a:txBody>
                  <a:tcPr marL="62750" marR="62750" marT="31375" marB="3137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a:lnSpc>
                          <a:spcPct val="107000"/>
                        </a:lnSpc>
                        <a:spcBef>
                          <a:spcPts val="0"/>
                        </a:spcBef>
                        <a:spcAft>
                          <a:spcPts val="0"/>
                        </a:spcAft>
                      </a:pPr>
                      <a:r>
                        <a:rPr lang="en-US" sz="1400" dirty="0">
                          <a:effectLst/>
                          <a:latin typeface="Dubai Light" panose="020B0303030403030204" pitchFamily="34" charset="-78"/>
                          <a:cs typeface="Dubai Light" panose="020B0303030403030204" pitchFamily="34" charset="-78"/>
                        </a:rPr>
                        <a:t>Institutions must submit data on all outstanding institutional debt to Senate Finance, HWM and the CHE</a:t>
                      </a:r>
                      <a:endParaRPr lang="en-US" sz="1400" dirty="0">
                        <a:effectLst/>
                        <a:latin typeface="Dubai Light" panose="020B0303030403030204" pitchFamily="34" charset="-78"/>
                        <a:ea typeface="Calibri" panose="020F0502020204030204" pitchFamily="34" charset="0"/>
                        <a:cs typeface="Dubai Light" panose="020B0303030403030204" pitchFamily="34" charset="-78"/>
                      </a:endParaRPr>
                    </a:p>
                  </a:txBody>
                  <a:tcPr marL="62750" marR="62750" marT="31375" marB="3137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a:lnSpc>
                          <a:spcPct val="107000"/>
                        </a:lnSpc>
                        <a:spcBef>
                          <a:spcPts val="0"/>
                        </a:spcBef>
                        <a:spcAft>
                          <a:spcPts val="0"/>
                        </a:spcAft>
                      </a:pPr>
                      <a:r>
                        <a:rPr lang="en-US" sz="1400" dirty="0">
                          <a:effectLst/>
                          <a:latin typeface="Dubai Light" panose="020B0303030403030204" pitchFamily="34" charset="-78"/>
                          <a:cs typeface="Dubai Light" panose="020B0303030403030204" pitchFamily="34" charset="-78"/>
                        </a:rPr>
                        <a:t>Keep</a:t>
                      </a:r>
                      <a:endParaRPr lang="en-US" sz="1400" dirty="0">
                        <a:effectLst/>
                        <a:latin typeface="Dubai Light" panose="020B0303030403030204" pitchFamily="34" charset="-78"/>
                        <a:ea typeface="Calibri" panose="020F0502020204030204" pitchFamily="34" charset="0"/>
                        <a:cs typeface="Dubai Light" panose="020B0303030403030204" pitchFamily="34" charset="-78"/>
                      </a:endParaRPr>
                    </a:p>
                  </a:txBody>
                  <a:tcPr marL="62750" marR="62750" marT="31375" marB="31375">
                    <a:lnL w="12700" cap="flat" cmpd="sng" algn="ctr">
                      <a:noFill/>
                      <a:prstDash val="solid"/>
                      <a:round/>
                      <a:headEnd type="none" w="med" len="med"/>
                      <a:tailEnd type="none" w="med" len="med"/>
                    </a:lnL>
                    <a:lnR w="12700" cap="flat" cmpd="sng" algn="ctr">
                      <a:solidFill>
                        <a:srgbClr val="FFC00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171814"/>
                  </a:ext>
                </a:extLst>
              </a:tr>
              <a:tr h="568536">
                <a:tc>
                  <a:txBody>
                    <a:bodyPr/>
                    <a:lstStyle/>
                    <a:p>
                      <a:pPr marL="0" marR="0">
                        <a:lnSpc>
                          <a:spcPct val="107000"/>
                        </a:lnSpc>
                        <a:spcBef>
                          <a:spcPts val="0"/>
                        </a:spcBef>
                        <a:spcAft>
                          <a:spcPts val="0"/>
                        </a:spcAft>
                      </a:pPr>
                      <a:r>
                        <a:rPr lang="en-US" sz="1400">
                          <a:effectLst/>
                          <a:latin typeface="Dubai Light" panose="020B0303030403030204" pitchFamily="34" charset="-78"/>
                          <a:cs typeface="Dubai Light" panose="020B0303030403030204" pitchFamily="34" charset="-78"/>
                        </a:rPr>
                        <a:t>11.17</a:t>
                      </a:r>
                      <a:endParaRPr lang="en-US" sz="1400">
                        <a:effectLst/>
                        <a:latin typeface="Dubai Light" panose="020B0303030403030204" pitchFamily="34" charset="-78"/>
                        <a:ea typeface="Calibri" panose="020F0502020204030204" pitchFamily="34" charset="0"/>
                        <a:cs typeface="Dubai Light" panose="020B0303030403030204" pitchFamily="34" charset="-78"/>
                      </a:endParaRPr>
                    </a:p>
                  </a:txBody>
                  <a:tcPr marL="62750" marR="62750" marT="31375" marB="31375">
                    <a:lnL w="12700" cap="flat" cmpd="sng" algn="ctr">
                      <a:solidFill>
                        <a:srgbClr val="FFC000"/>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lnSpc>
                          <a:spcPct val="107000"/>
                        </a:lnSpc>
                        <a:spcBef>
                          <a:spcPts val="0"/>
                        </a:spcBef>
                        <a:spcAft>
                          <a:spcPts val="0"/>
                        </a:spcAft>
                      </a:pPr>
                      <a:r>
                        <a:rPr lang="en-US" sz="1400">
                          <a:effectLst/>
                          <a:latin typeface="Dubai Light" panose="020B0303030403030204" pitchFamily="34" charset="-78"/>
                          <a:cs typeface="Dubai Light" panose="020B0303030403030204" pitchFamily="34" charset="-78"/>
                        </a:rPr>
                        <a:t>Longitudinal Data Reports</a:t>
                      </a:r>
                      <a:endParaRPr lang="en-US" sz="1400">
                        <a:effectLst/>
                        <a:latin typeface="Dubai Light" panose="020B0303030403030204" pitchFamily="34" charset="-78"/>
                        <a:ea typeface="Calibri" panose="020F0502020204030204" pitchFamily="34" charset="0"/>
                        <a:cs typeface="Dubai Light" panose="020B0303030403030204" pitchFamily="34" charset="-78"/>
                      </a:endParaRPr>
                    </a:p>
                  </a:txBody>
                  <a:tcPr marL="62750" marR="62750" marT="31375" marB="3137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lnSpc>
                          <a:spcPct val="107000"/>
                        </a:lnSpc>
                        <a:spcBef>
                          <a:spcPts val="0"/>
                        </a:spcBef>
                        <a:spcAft>
                          <a:spcPts val="0"/>
                        </a:spcAft>
                      </a:pPr>
                      <a:r>
                        <a:rPr lang="en-US" sz="1400" dirty="0">
                          <a:effectLst/>
                          <a:latin typeface="Dubai Light" panose="020B0303030403030204" pitchFamily="34" charset="-78"/>
                          <a:cs typeface="Dubai Light" panose="020B0303030403030204" pitchFamily="34" charset="-78"/>
                        </a:rPr>
                        <a:t>The CHE is directed to report on tuition and required fee trends, and comparable data among SREB states</a:t>
                      </a:r>
                      <a:endParaRPr lang="en-US" sz="1400" dirty="0">
                        <a:effectLst/>
                        <a:latin typeface="Dubai Light" panose="020B0303030403030204" pitchFamily="34" charset="-78"/>
                        <a:ea typeface="Calibri" panose="020F0502020204030204" pitchFamily="34" charset="0"/>
                        <a:cs typeface="Dubai Light" panose="020B0303030403030204" pitchFamily="34" charset="-78"/>
                      </a:endParaRPr>
                    </a:p>
                  </a:txBody>
                  <a:tcPr marL="62750" marR="62750" marT="31375" marB="3137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lnSpc>
                          <a:spcPct val="107000"/>
                        </a:lnSpc>
                        <a:spcBef>
                          <a:spcPts val="0"/>
                        </a:spcBef>
                        <a:spcAft>
                          <a:spcPts val="0"/>
                        </a:spcAft>
                      </a:pPr>
                      <a:r>
                        <a:rPr lang="en-US" sz="1400" dirty="0">
                          <a:effectLst/>
                          <a:latin typeface="Dubai Light" panose="020B0303030403030204" pitchFamily="34" charset="-78"/>
                          <a:cs typeface="Dubai Light" panose="020B0303030403030204" pitchFamily="34" charset="-78"/>
                        </a:rPr>
                        <a:t>Keep</a:t>
                      </a:r>
                      <a:endParaRPr lang="en-US" sz="1400" dirty="0">
                        <a:effectLst/>
                        <a:latin typeface="Dubai Light" panose="020B0303030403030204" pitchFamily="34" charset="-78"/>
                        <a:ea typeface="Calibri" panose="020F0502020204030204" pitchFamily="34" charset="0"/>
                        <a:cs typeface="Dubai Light" panose="020B0303030403030204" pitchFamily="34" charset="-78"/>
                      </a:endParaRPr>
                    </a:p>
                  </a:txBody>
                  <a:tcPr marL="62750" marR="62750" marT="31375" marB="31375">
                    <a:lnL w="12700" cap="flat" cmpd="sng" algn="ctr">
                      <a:noFill/>
                      <a:prstDash val="solid"/>
                      <a:round/>
                      <a:headEnd type="none" w="med" len="med"/>
                      <a:tailEnd type="none" w="med" len="med"/>
                    </a:lnL>
                    <a:lnR w="12700" cap="flat" cmpd="sng" algn="ctr">
                      <a:solidFill>
                        <a:srgbClr val="FFC000"/>
                      </a:solidFill>
                      <a:prstDash val="solid"/>
                      <a:round/>
                      <a:headEnd type="none" w="med" len="med"/>
                      <a:tailEnd type="none" w="med" len="med"/>
                    </a:lnR>
                    <a:lnT w="12700" cmpd="sng">
                      <a:no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372839747"/>
                  </a:ext>
                </a:extLst>
              </a:tr>
            </a:tbl>
          </a:graphicData>
        </a:graphic>
      </p:graphicFrame>
    </p:spTree>
    <p:extLst>
      <p:ext uri="{BB962C8B-B14F-4D97-AF65-F5344CB8AC3E}">
        <p14:creationId xmlns:p14="http://schemas.microsoft.com/office/powerpoint/2010/main" val="21392161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solidFill>
                  <a:srgbClr val="002060"/>
                </a:solidFill>
              </a:rPr>
              <a:t>FY 2021-22 Provisos </a:t>
            </a:r>
            <a:r>
              <a:rPr lang="en-US" b="0" dirty="0">
                <a:solidFill>
                  <a:srgbClr val="002060"/>
                </a:solidFill>
              </a:rPr>
              <a:t>(page 5 of 5)</a:t>
            </a:r>
            <a:endParaRPr lang="en-US" dirty="0">
              <a:solidFill>
                <a:srgbClr val="002060"/>
              </a:solidFill>
            </a:endParaRPr>
          </a:p>
        </p:txBody>
      </p:sp>
      <p:sp>
        <p:nvSpPr>
          <p:cNvPr id="4" name="Slide Number Placeholder 3"/>
          <p:cNvSpPr>
            <a:spLocks noGrp="1"/>
          </p:cNvSpPr>
          <p:nvPr>
            <p:ph type="sldNum" sz="quarter" idx="12"/>
          </p:nvPr>
        </p:nvSpPr>
        <p:spPr/>
        <p:txBody>
          <a:bodyPr/>
          <a:lstStyle/>
          <a:p>
            <a:fld id="{0EBF85CB-8E6F-4C76-A97C-98828569AB90}" type="slidenum">
              <a:rPr lang="en-US" smtClean="0"/>
              <a:pPr/>
              <a:t>18</a:t>
            </a:fld>
            <a:endParaRPr lang="en-US"/>
          </a:p>
        </p:txBody>
      </p:sp>
      <p:graphicFrame>
        <p:nvGraphicFramePr>
          <p:cNvPr id="6" name="Content Placeholder 4">
            <a:extLst>
              <a:ext uri="{FF2B5EF4-FFF2-40B4-BE49-F238E27FC236}">
                <a16:creationId xmlns:a16="http://schemas.microsoft.com/office/drawing/2014/main" id="{73E25403-488D-4A74-A58F-981331C218FB}"/>
              </a:ext>
            </a:extLst>
          </p:cNvPr>
          <p:cNvGraphicFramePr>
            <a:graphicFrameLocks/>
          </p:cNvGraphicFramePr>
          <p:nvPr>
            <p:extLst>
              <p:ext uri="{D42A27DB-BD31-4B8C-83A1-F6EECF244321}">
                <p14:modId xmlns:p14="http://schemas.microsoft.com/office/powerpoint/2010/main" val="3973084433"/>
              </p:ext>
            </p:extLst>
          </p:nvPr>
        </p:nvGraphicFramePr>
        <p:xfrm>
          <a:off x="2216273" y="1560164"/>
          <a:ext cx="9525000" cy="3737671"/>
        </p:xfrm>
        <a:graphic>
          <a:graphicData uri="http://schemas.openxmlformats.org/drawingml/2006/table">
            <a:tbl>
              <a:tblPr firstRow="1" bandRow="1">
                <a:tableStyleId>{5C22544A-7EE6-4342-B048-85BDC9FD1C3A}</a:tableStyleId>
              </a:tblPr>
              <a:tblGrid>
                <a:gridCol w="1288927">
                  <a:extLst>
                    <a:ext uri="{9D8B030D-6E8A-4147-A177-3AD203B41FA5}">
                      <a16:colId xmlns:a16="http://schemas.microsoft.com/office/drawing/2014/main" val="2685512338"/>
                    </a:ext>
                  </a:extLst>
                </a:gridCol>
                <a:gridCol w="1860468">
                  <a:extLst>
                    <a:ext uri="{9D8B030D-6E8A-4147-A177-3AD203B41FA5}">
                      <a16:colId xmlns:a16="http://schemas.microsoft.com/office/drawing/2014/main" val="2668682221"/>
                    </a:ext>
                  </a:extLst>
                </a:gridCol>
                <a:gridCol w="4464132">
                  <a:extLst>
                    <a:ext uri="{9D8B030D-6E8A-4147-A177-3AD203B41FA5}">
                      <a16:colId xmlns:a16="http://schemas.microsoft.com/office/drawing/2014/main" val="760419483"/>
                    </a:ext>
                  </a:extLst>
                </a:gridCol>
                <a:gridCol w="1911473">
                  <a:extLst>
                    <a:ext uri="{9D8B030D-6E8A-4147-A177-3AD203B41FA5}">
                      <a16:colId xmlns:a16="http://schemas.microsoft.com/office/drawing/2014/main" val="4250627717"/>
                    </a:ext>
                  </a:extLst>
                </a:gridCol>
              </a:tblGrid>
              <a:tr h="578762">
                <a:tc>
                  <a:txBody>
                    <a:bodyPr/>
                    <a:lstStyle/>
                    <a:p>
                      <a:pPr marL="0" marR="0" algn="ctr" defTabSz="457189" rtl="0" eaLnBrk="1" latinLnBrk="0" hangingPunct="1">
                        <a:lnSpc>
                          <a:spcPct val="107000"/>
                        </a:lnSpc>
                        <a:spcBef>
                          <a:spcPts val="0"/>
                        </a:spcBef>
                        <a:spcAft>
                          <a:spcPts val="0"/>
                        </a:spcAft>
                      </a:pPr>
                      <a:r>
                        <a:rPr lang="en-US" sz="1800" b="0" kern="1200" dirty="0">
                          <a:solidFill>
                            <a:schemeClr val="tx1"/>
                          </a:solidFill>
                          <a:latin typeface="Dubai Medium" panose="020B0603030403030204" pitchFamily="34" charset="-78"/>
                          <a:ea typeface="+mn-ea"/>
                          <a:cs typeface="Dubai Medium" panose="020B0603030403030204" pitchFamily="34" charset="-78"/>
                        </a:rPr>
                        <a:t>Proviso Number</a:t>
                      </a:r>
                    </a:p>
                  </a:txBody>
                  <a:tcPr marL="48911" marR="48911" marT="24455" marB="24455" anchor="ctr">
                    <a:lnL w="12700" cap="flat" cmpd="sng" algn="ctr">
                      <a:solidFill>
                        <a:srgbClr val="FFC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C000"/>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EBB11E"/>
                    </a:solidFill>
                  </a:tcPr>
                </a:tc>
                <a:tc>
                  <a:txBody>
                    <a:bodyPr/>
                    <a:lstStyle/>
                    <a:p>
                      <a:pPr marL="0" marR="0" algn="ctr" defTabSz="457189" rtl="0" eaLnBrk="1" latinLnBrk="0" hangingPunct="1">
                        <a:lnSpc>
                          <a:spcPct val="107000"/>
                        </a:lnSpc>
                        <a:spcBef>
                          <a:spcPts val="0"/>
                        </a:spcBef>
                        <a:spcAft>
                          <a:spcPts val="0"/>
                        </a:spcAft>
                      </a:pPr>
                      <a:r>
                        <a:rPr lang="en-US" sz="1800" b="0" kern="1200" dirty="0">
                          <a:solidFill>
                            <a:schemeClr val="tx1"/>
                          </a:solidFill>
                          <a:latin typeface="Dubai Medium" panose="020B0603030403030204" pitchFamily="34" charset="-78"/>
                          <a:ea typeface="+mn-ea"/>
                          <a:cs typeface="Dubai Medium" panose="020B0603030403030204" pitchFamily="34" charset="-78"/>
                        </a:rPr>
                        <a:t>Title</a:t>
                      </a:r>
                    </a:p>
                  </a:txBody>
                  <a:tcPr marL="48911" marR="48911" marT="24455" marB="2445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C000"/>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EBB11E"/>
                    </a:solidFill>
                  </a:tcPr>
                </a:tc>
                <a:tc>
                  <a:txBody>
                    <a:bodyPr/>
                    <a:lstStyle/>
                    <a:p>
                      <a:pPr marL="0" marR="0" algn="ctr" defTabSz="457189" rtl="0" eaLnBrk="1" latinLnBrk="0" hangingPunct="1">
                        <a:lnSpc>
                          <a:spcPct val="107000"/>
                        </a:lnSpc>
                        <a:spcBef>
                          <a:spcPts val="0"/>
                        </a:spcBef>
                        <a:spcAft>
                          <a:spcPts val="0"/>
                        </a:spcAft>
                      </a:pPr>
                      <a:r>
                        <a:rPr lang="en-US" sz="1800" b="0" kern="1200" dirty="0">
                          <a:solidFill>
                            <a:schemeClr val="tx1"/>
                          </a:solidFill>
                          <a:latin typeface="Dubai Medium" panose="020B0603030403030204" pitchFamily="34" charset="-78"/>
                          <a:ea typeface="+mn-ea"/>
                          <a:cs typeface="Dubai Medium" panose="020B0603030403030204" pitchFamily="34" charset="-78"/>
                        </a:rPr>
                        <a:t>Description</a:t>
                      </a:r>
                    </a:p>
                  </a:txBody>
                  <a:tcPr marL="48911" marR="48911" marT="24455" marB="2445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C000"/>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EBB11E"/>
                    </a:solidFill>
                  </a:tcPr>
                </a:tc>
                <a:tc>
                  <a:txBody>
                    <a:bodyPr/>
                    <a:lstStyle/>
                    <a:p>
                      <a:pPr marL="0" marR="0" algn="ctr" defTabSz="457189" rtl="0" eaLnBrk="1" latinLnBrk="0" hangingPunct="1">
                        <a:lnSpc>
                          <a:spcPct val="107000"/>
                        </a:lnSpc>
                        <a:spcBef>
                          <a:spcPts val="0"/>
                        </a:spcBef>
                        <a:spcAft>
                          <a:spcPts val="0"/>
                        </a:spcAft>
                      </a:pPr>
                      <a:r>
                        <a:rPr lang="en-US" sz="1800" b="0" kern="1200" dirty="0">
                          <a:solidFill>
                            <a:schemeClr val="tx1"/>
                          </a:solidFill>
                          <a:latin typeface="Dubai Medium" panose="020B0603030403030204" pitchFamily="34" charset="-78"/>
                          <a:ea typeface="+mn-ea"/>
                          <a:cs typeface="Dubai Medium" panose="020B0603030403030204" pitchFamily="34" charset="-78"/>
                        </a:rPr>
                        <a:t>Recommendation</a:t>
                      </a:r>
                    </a:p>
                  </a:txBody>
                  <a:tcPr marL="48911" marR="48911" marT="24455" marB="24455" anchor="ctr">
                    <a:lnL w="12700" cap="flat" cmpd="sng" algn="ctr">
                      <a:no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EBB11E"/>
                    </a:solidFill>
                  </a:tcPr>
                </a:tc>
                <a:extLst>
                  <a:ext uri="{0D108BD9-81ED-4DB2-BD59-A6C34878D82A}">
                    <a16:rowId xmlns:a16="http://schemas.microsoft.com/office/drawing/2014/main" val="1598267576"/>
                  </a:ext>
                </a:extLst>
              </a:tr>
              <a:tr h="772903">
                <a:tc>
                  <a:txBody>
                    <a:bodyPr/>
                    <a:lstStyle/>
                    <a:p>
                      <a:pPr marL="0" marR="0" algn="l">
                        <a:lnSpc>
                          <a:spcPct val="107000"/>
                        </a:lnSpc>
                        <a:spcBef>
                          <a:spcPts val="0"/>
                        </a:spcBef>
                        <a:spcAft>
                          <a:spcPts val="0"/>
                        </a:spcAft>
                      </a:pPr>
                      <a:r>
                        <a:rPr lang="en-US" sz="1400" dirty="0">
                          <a:effectLst/>
                          <a:latin typeface="Dubai Light" panose="020B0303030403030204" pitchFamily="34" charset="-78"/>
                          <a:cs typeface="Dubai Light" panose="020B0303030403030204" pitchFamily="34" charset="-78"/>
                        </a:rPr>
                        <a:t>11.18</a:t>
                      </a:r>
                      <a:endParaRPr lang="en-US" sz="1400" dirty="0">
                        <a:effectLst/>
                        <a:latin typeface="Dubai Light" panose="020B0303030403030204" pitchFamily="34" charset="-78"/>
                        <a:ea typeface="Calibri" panose="020F0502020204030204" pitchFamily="34" charset="0"/>
                        <a:cs typeface="Dubai Light" panose="020B0303030403030204" pitchFamily="34" charset="-78"/>
                      </a:endParaRPr>
                    </a:p>
                  </a:txBody>
                  <a:tcPr anchor="ctr">
                    <a:lnL w="12700" cap="flat" cmpd="sng" algn="ctr">
                      <a:solidFill>
                        <a:srgbClr val="FFC000"/>
                      </a:solid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algn="l">
                        <a:lnSpc>
                          <a:spcPct val="107000"/>
                        </a:lnSpc>
                        <a:spcBef>
                          <a:spcPts val="0"/>
                        </a:spcBef>
                        <a:spcAft>
                          <a:spcPts val="0"/>
                        </a:spcAft>
                      </a:pPr>
                      <a:r>
                        <a:rPr lang="en-US" sz="1400" dirty="0">
                          <a:effectLst/>
                          <a:latin typeface="Dubai Light" panose="020B0303030403030204" pitchFamily="34" charset="-78"/>
                          <a:cs typeface="Dubai Light" panose="020B0303030403030204" pitchFamily="34" charset="-78"/>
                        </a:rPr>
                        <a:t>Suspend Governor’s Professor of the Year Award</a:t>
                      </a:r>
                      <a:endParaRPr lang="en-US" sz="1400" dirty="0">
                        <a:effectLst/>
                        <a:latin typeface="Dubai Light" panose="020B0303030403030204" pitchFamily="34" charset="-78"/>
                        <a:ea typeface="Calibri" panose="020F0502020204030204" pitchFamily="34" charset="0"/>
                        <a:cs typeface="Dubai Light" panose="020B0303030403030204" pitchFamily="34" charset="-7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algn="l">
                        <a:lnSpc>
                          <a:spcPct val="107000"/>
                        </a:lnSpc>
                        <a:spcBef>
                          <a:spcPts val="0"/>
                        </a:spcBef>
                        <a:spcAft>
                          <a:spcPts val="0"/>
                        </a:spcAft>
                      </a:pPr>
                      <a:r>
                        <a:rPr lang="en-US" sz="1400" dirty="0">
                          <a:effectLst/>
                          <a:latin typeface="Dubai Light" panose="020B0303030403030204" pitchFamily="34" charset="-78"/>
                          <a:cs typeface="Dubai Light" panose="020B0303030403030204" pitchFamily="34" charset="-78"/>
                        </a:rPr>
                        <a:t>The award shall be suspended for FY 2019-20</a:t>
                      </a:r>
                      <a:endParaRPr lang="en-US" sz="1400" dirty="0">
                        <a:effectLst/>
                        <a:latin typeface="Dubai Light" panose="020B0303030403030204" pitchFamily="34" charset="-78"/>
                        <a:ea typeface="Calibri" panose="020F0502020204030204" pitchFamily="34" charset="0"/>
                        <a:cs typeface="Dubai Light" panose="020B0303030403030204" pitchFamily="34" charset="-7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algn="l">
                        <a:lnSpc>
                          <a:spcPct val="107000"/>
                        </a:lnSpc>
                        <a:spcBef>
                          <a:spcPts val="0"/>
                        </a:spcBef>
                        <a:spcAft>
                          <a:spcPts val="0"/>
                        </a:spcAft>
                      </a:pPr>
                      <a:r>
                        <a:rPr lang="en-US" sz="1400">
                          <a:effectLst/>
                          <a:latin typeface="Dubai Light" panose="020B0303030403030204" pitchFamily="34" charset="-78"/>
                          <a:cs typeface="Dubai Light" panose="020B0303030403030204" pitchFamily="34" charset="-78"/>
                        </a:rPr>
                        <a:t>Keep</a:t>
                      </a:r>
                      <a:endParaRPr lang="en-US" sz="1400">
                        <a:effectLst/>
                        <a:latin typeface="Dubai Light" panose="020B0303030403030204" pitchFamily="34" charset="-78"/>
                        <a:ea typeface="Calibri" panose="020F0502020204030204" pitchFamily="34" charset="0"/>
                        <a:cs typeface="Dubai Light" panose="020B0303030403030204" pitchFamily="34" charset="-78"/>
                      </a:endParaRPr>
                    </a:p>
                  </a:txBody>
                  <a:tcPr anchor="ctr">
                    <a:lnL w="12700" cap="flat" cmpd="sng" algn="ctr">
                      <a:noFill/>
                      <a:prstDash val="solid"/>
                      <a:round/>
                      <a:headEnd type="none" w="med" len="med"/>
                      <a:tailEnd type="none" w="med" len="med"/>
                    </a:lnL>
                    <a:lnR w="12700" cap="flat" cmpd="sng" algn="ctr">
                      <a:solidFill>
                        <a:srgbClr val="FFC000"/>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82657963"/>
                  </a:ext>
                </a:extLst>
              </a:tr>
              <a:tr h="772903">
                <a:tc>
                  <a:txBody>
                    <a:bodyPr/>
                    <a:lstStyle/>
                    <a:p>
                      <a:pPr marL="0" marR="0" algn="l">
                        <a:lnSpc>
                          <a:spcPct val="107000"/>
                        </a:lnSpc>
                        <a:spcBef>
                          <a:spcPts val="0"/>
                        </a:spcBef>
                        <a:spcAft>
                          <a:spcPts val="0"/>
                        </a:spcAft>
                      </a:pPr>
                      <a:r>
                        <a:rPr lang="en-US" sz="1400" dirty="0">
                          <a:effectLst/>
                          <a:latin typeface="Dubai Light" panose="020B0303030403030204" pitchFamily="34" charset="-78"/>
                          <a:cs typeface="Dubai Light" panose="020B0303030403030204" pitchFamily="34" charset="-78"/>
                        </a:rPr>
                        <a:t>11.19</a:t>
                      </a:r>
                    </a:p>
                    <a:p>
                      <a:pPr marL="0" marR="0" algn="l">
                        <a:lnSpc>
                          <a:spcPct val="107000"/>
                        </a:lnSpc>
                        <a:spcBef>
                          <a:spcPts val="0"/>
                        </a:spcBef>
                        <a:spcAft>
                          <a:spcPts val="0"/>
                        </a:spcAft>
                      </a:pPr>
                      <a:endParaRPr lang="en-US" sz="1400" dirty="0">
                        <a:effectLst/>
                        <a:latin typeface="Dubai Light" panose="020B0303030403030204" pitchFamily="34" charset="-78"/>
                        <a:ea typeface="Calibri" panose="020F0502020204030204" pitchFamily="34" charset="0"/>
                        <a:cs typeface="Dubai Light" panose="020B0303030403030204" pitchFamily="34" charset="-78"/>
                      </a:endParaRPr>
                    </a:p>
                    <a:p>
                      <a:pPr marL="0" marR="0" algn="l">
                        <a:lnSpc>
                          <a:spcPct val="107000"/>
                        </a:lnSpc>
                        <a:spcBef>
                          <a:spcPts val="0"/>
                        </a:spcBef>
                        <a:spcAft>
                          <a:spcPts val="0"/>
                        </a:spcAft>
                      </a:pPr>
                      <a:endParaRPr lang="en-US" sz="1400" dirty="0">
                        <a:effectLst/>
                        <a:latin typeface="Dubai Light" panose="020B0303030403030204" pitchFamily="34" charset="-78"/>
                        <a:ea typeface="Calibri" panose="020F0502020204030204" pitchFamily="34" charset="0"/>
                        <a:cs typeface="Dubai Light" panose="020B0303030403030204" pitchFamily="34" charset="-78"/>
                      </a:endParaRPr>
                    </a:p>
                  </a:txBody>
                  <a:tcPr anchor="ctr">
                    <a:lnL w="12700" cap="flat" cmpd="sng" algn="ctr">
                      <a:solidFill>
                        <a:srgbClr val="FFC000"/>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D9D9D9"/>
                    </a:solidFill>
                  </a:tcPr>
                </a:tc>
                <a:tc>
                  <a:txBody>
                    <a:bodyPr/>
                    <a:lstStyle/>
                    <a:p>
                      <a:pPr marL="0" marR="0" algn="l">
                        <a:lnSpc>
                          <a:spcPct val="107000"/>
                        </a:lnSpc>
                        <a:spcBef>
                          <a:spcPts val="0"/>
                        </a:spcBef>
                        <a:spcAft>
                          <a:spcPts val="0"/>
                        </a:spcAft>
                      </a:pPr>
                      <a:r>
                        <a:rPr lang="en-US" sz="1400" dirty="0">
                          <a:effectLst/>
                          <a:latin typeface="Dubai Light" panose="020B0303030403030204" pitchFamily="34" charset="-78"/>
                          <a:cs typeface="Dubai Light" panose="020B0303030403030204" pitchFamily="34" charset="-78"/>
                        </a:rPr>
                        <a:t>Prohibition of Discriminatory Practices</a:t>
                      </a:r>
                      <a:endParaRPr lang="en-US" sz="1400" dirty="0">
                        <a:effectLst/>
                        <a:latin typeface="Dubai Light" panose="020B0303030403030204" pitchFamily="34" charset="-78"/>
                        <a:ea typeface="Calibri" panose="020F0502020204030204" pitchFamily="34" charset="0"/>
                        <a:cs typeface="Dubai Light" panose="020B0303030403030204" pitchFamily="34" charset="-7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D9D9D9"/>
                    </a:solidFill>
                  </a:tcPr>
                </a:tc>
                <a:tc>
                  <a:txBody>
                    <a:bodyPr/>
                    <a:lstStyle/>
                    <a:p>
                      <a:pPr marL="0" marR="0" algn="l">
                        <a:lnSpc>
                          <a:spcPct val="107000"/>
                        </a:lnSpc>
                        <a:spcBef>
                          <a:spcPts val="0"/>
                        </a:spcBef>
                        <a:spcAft>
                          <a:spcPts val="0"/>
                        </a:spcAft>
                      </a:pPr>
                      <a:r>
                        <a:rPr lang="en-US" sz="1400" dirty="0">
                          <a:effectLst/>
                          <a:latin typeface="Dubai Light" panose="020B0303030403030204" pitchFamily="34" charset="-78"/>
                          <a:cs typeface="Dubai Light" panose="020B0303030403030204" pitchFamily="34" charset="-78"/>
                        </a:rPr>
                        <a:t>The CHE shall print and distribute to all public institutions the definition of anti-Semitism</a:t>
                      </a:r>
                      <a:endParaRPr lang="en-US" sz="1400" dirty="0">
                        <a:effectLst/>
                        <a:latin typeface="Dubai Light" panose="020B0303030403030204" pitchFamily="34" charset="-78"/>
                        <a:ea typeface="Calibri" panose="020F0502020204030204" pitchFamily="34" charset="0"/>
                        <a:cs typeface="Dubai Light" panose="020B0303030403030204" pitchFamily="34" charset="-7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D9D9D9"/>
                    </a:solidFill>
                  </a:tcPr>
                </a:tc>
                <a:tc>
                  <a:txBody>
                    <a:bodyPr/>
                    <a:lstStyle/>
                    <a:p>
                      <a:pPr marL="0" marR="0" algn="l">
                        <a:lnSpc>
                          <a:spcPct val="107000"/>
                        </a:lnSpc>
                        <a:spcBef>
                          <a:spcPts val="0"/>
                        </a:spcBef>
                        <a:spcAft>
                          <a:spcPts val="0"/>
                        </a:spcAft>
                      </a:pPr>
                      <a:r>
                        <a:rPr lang="en-US" sz="1400" dirty="0">
                          <a:effectLst/>
                          <a:latin typeface="Dubai Light" panose="020B0303030403030204" pitchFamily="34" charset="-78"/>
                          <a:cs typeface="Dubai Light" panose="020B0303030403030204" pitchFamily="34" charset="-78"/>
                        </a:rPr>
                        <a:t>Keep</a:t>
                      </a:r>
                      <a:endParaRPr lang="en-US" sz="1400" dirty="0">
                        <a:effectLst/>
                        <a:latin typeface="Dubai Light" panose="020B0303030403030204" pitchFamily="34" charset="-78"/>
                        <a:ea typeface="Calibri" panose="020F0502020204030204" pitchFamily="34" charset="0"/>
                        <a:cs typeface="Dubai Light" panose="020B0303030403030204" pitchFamily="34" charset="-78"/>
                      </a:endParaRPr>
                    </a:p>
                  </a:txBody>
                  <a:tcPr anchor="ctr">
                    <a:lnL w="12700" cap="flat" cmpd="sng" algn="ctr">
                      <a:noFill/>
                      <a:prstDash val="solid"/>
                      <a:round/>
                      <a:headEnd type="none" w="med" len="med"/>
                      <a:tailEnd type="none" w="med" len="med"/>
                    </a:lnL>
                    <a:lnR w="12700" cap="flat" cmpd="sng" algn="ctr">
                      <a:solidFill>
                        <a:srgbClr val="FFC00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585791194"/>
                  </a:ext>
                </a:extLst>
              </a:tr>
              <a:tr h="772903">
                <a:tc>
                  <a:txBody>
                    <a:bodyPr/>
                    <a:lstStyle/>
                    <a:p>
                      <a:pPr marL="0" marR="0" algn="l">
                        <a:lnSpc>
                          <a:spcPct val="107000"/>
                        </a:lnSpc>
                        <a:spcBef>
                          <a:spcPts val="0"/>
                        </a:spcBef>
                        <a:spcAft>
                          <a:spcPts val="0"/>
                        </a:spcAft>
                      </a:pPr>
                      <a:r>
                        <a:rPr lang="en-US" sz="1400" dirty="0">
                          <a:effectLst/>
                          <a:latin typeface="Dubai Light" panose="020B0303030403030204" pitchFamily="34" charset="-78"/>
                          <a:ea typeface="Calibri" panose="020F0502020204030204" pitchFamily="34" charset="0"/>
                          <a:cs typeface="Dubai Light" panose="020B0303030403030204" pitchFamily="34" charset="-78"/>
                        </a:rPr>
                        <a:t>11.20</a:t>
                      </a:r>
                    </a:p>
                  </a:txBody>
                  <a:tcPr anchor="ctr">
                    <a:lnL w="12700" cap="flat" cmpd="sng" algn="ctr">
                      <a:solidFill>
                        <a:srgbClr val="FFC000"/>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algn="l">
                        <a:lnSpc>
                          <a:spcPct val="107000"/>
                        </a:lnSpc>
                        <a:spcBef>
                          <a:spcPts val="0"/>
                        </a:spcBef>
                        <a:spcAft>
                          <a:spcPts val="0"/>
                        </a:spcAft>
                      </a:pPr>
                      <a:r>
                        <a:rPr lang="en-US" sz="1400" dirty="0">
                          <a:effectLst/>
                          <a:latin typeface="Dubai Light" panose="020B0303030403030204" pitchFamily="34" charset="-78"/>
                          <a:ea typeface="Calibri" panose="020F0502020204030204" pitchFamily="34" charset="0"/>
                          <a:cs typeface="Dubai Light" panose="020B0303030403030204" pitchFamily="34" charset="-78"/>
                        </a:rPr>
                        <a:t>Doctoral/Professional University Classification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algn="l">
                        <a:lnSpc>
                          <a:spcPct val="107000"/>
                        </a:lnSpc>
                        <a:spcBef>
                          <a:spcPts val="0"/>
                        </a:spcBef>
                        <a:spcAft>
                          <a:spcPts val="0"/>
                        </a:spcAft>
                      </a:pPr>
                      <a:r>
                        <a:rPr lang="en-US" sz="1400" dirty="0">
                          <a:effectLst/>
                          <a:latin typeface="Dubai Light" panose="020B0303030403030204" pitchFamily="34" charset="-78"/>
                          <a:ea typeface="Calibri" panose="020F0502020204030204" pitchFamily="34" charset="0"/>
                          <a:cs typeface="Dubai Light" panose="020B0303030403030204" pitchFamily="34" charset="-78"/>
                        </a:rPr>
                        <a:t>The CHE directed to study and implement a classification system for public institutions that includes a classification of a Doctoral/Professional University.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algn="l">
                        <a:lnSpc>
                          <a:spcPct val="107000"/>
                        </a:lnSpc>
                        <a:spcBef>
                          <a:spcPts val="0"/>
                        </a:spcBef>
                        <a:spcAft>
                          <a:spcPts val="0"/>
                        </a:spcAft>
                      </a:pPr>
                      <a:r>
                        <a:rPr lang="en-US" sz="1400" dirty="0">
                          <a:effectLst/>
                          <a:latin typeface="Dubai Light" panose="020B0303030403030204" pitchFamily="34" charset="-78"/>
                          <a:ea typeface="Calibri" panose="020F0502020204030204" pitchFamily="34" charset="0"/>
                          <a:cs typeface="Dubai Light" panose="020B0303030403030204" pitchFamily="34" charset="-78"/>
                        </a:rPr>
                        <a:t>Delete</a:t>
                      </a:r>
                    </a:p>
                  </a:txBody>
                  <a:tcPr anchor="ctr">
                    <a:lnL w="12700" cap="flat" cmpd="sng" algn="ctr">
                      <a:noFill/>
                      <a:prstDash val="solid"/>
                      <a:round/>
                      <a:headEnd type="none" w="med" len="med"/>
                      <a:tailEnd type="none" w="med" len="med"/>
                    </a:lnL>
                    <a:lnR w="12700" cap="flat" cmpd="sng" algn="ctr">
                      <a:solidFill>
                        <a:srgbClr val="FFC00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33335361"/>
                  </a:ext>
                </a:extLst>
              </a:tr>
              <a:tr h="772903">
                <a:tc>
                  <a:txBody>
                    <a:bodyPr/>
                    <a:lstStyle/>
                    <a:p>
                      <a:pPr marL="0" marR="0" algn="l">
                        <a:lnSpc>
                          <a:spcPct val="107000"/>
                        </a:lnSpc>
                        <a:spcBef>
                          <a:spcPts val="0"/>
                        </a:spcBef>
                        <a:spcAft>
                          <a:spcPts val="0"/>
                        </a:spcAft>
                      </a:pPr>
                      <a:r>
                        <a:rPr lang="en-US" sz="1400" dirty="0">
                          <a:effectLst/>
                          <a:latin typeface="Dubai Light" panose="020B0303030403030204" pitchFamily="34" charset="-78"/>
                          <a:ea typeface="Calibri" panose="020F0502020204030204" pitchFamily="34" charset="0"/>
                          <a:cs typeface="Dubai Light" panose="020B0303030403030204" pitchFamily="34" charset="-78"/>
                        </a:rPr>
                        <a:t>3.5</a:t>
                      </a:r>
                    </a:p>
                  </a:txBody>
                  <a:tcPr anchor="ctr">
                    <a:lnL w="12700" cap="flat" cmpd="sng" algn="ctr">
                      <a:solidFill>
                        <a:srgbClr val="FFC000"/>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57189" rtl="0" eaLnBrk="1" fontAlgn="auto" latinLnBrk="0" hangingPunct="1">
                        <a:lnSpc>
                          <a:spcPct val="107000"/>
                        </a:lnSpc>
                        <a:spcBef>
                          <a:spcPts val="0"/>
                        </a:spcBef>
                        <a:spcAft>
                          <a:spcPts val="0"/>
                        </a:spcAft>
                        <a:buClrTx/>
                        <a:buSzTx/>
                        <a:buFontTx/>
                        <a:buNone/>
                        <a:tabLst/>
                        <a:defRPr/>
                      </a:pPr>
                      <a:r>
                        <a:rPr lang="en-US" sz="1400" b="0" i="0" u="none" kern="1200" dirty="0">
                          <a:solidFill>
                            <a:schemeClr val="dk1"/>
                          </a:solidFill>
                          <a:effectLst/>
                          <a:latin typeface="Dubai Light" panose="020B0303030403030204" pitchFamily="34" charset="-78"/>
                          <a:ea typeface="+mn-ea"/>
                          <a:cs typeface="Dubai Light" panose="020B0303030403030204" pitchFamily="34" charset="-78"/>
                        </a:rPr>
                        <a:t>LEA: FY 2019‑20 Lottery Funding) </a:t>
                      </a:r>
                      <a:endParaRPr lang="en-US" sz="1200" b="0" i="0" u="none" dirty="0">
                        <a:effectLst/>
                        <a:latin typeface="Dubai Light" panose="020B0303030403030204" pitchFamily="34" charset="-78"/>
                        <a:ea typeface="Calibri" panose="020F0502020204030204" pitchFamily="34" charset="0"/>
                        <a:cs typeface="Dubai Light" panose="020B0303030403030204" pitchFamily="34" charset="-7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algn="l">
                        <a:lnSpc>
                          <a:spcPct val="107000"/>
                        </a:lnSpc>
                        <a:spcBef>
                          <a:spcPts val="0"/>
                        </a:spcBef>
                        <a:spcAft>
                          <a:spcPts val="0"/>
                        </a:spcAft>
                      </a:pPr>
                      <a:r>
                        <a:rPr lang="en-US" sz="1400" b="0" dirty="0">
                          <a:effectLst/>
                          <a:latin typeface="Dubai Light" panose="020B0303030403030204" pitchFamily="34" charset="-78"/>
                          <a:ea typeface="Calibri" panose="020F0502020204030204" pitchFamily="34" charset="0"/>
                          <a:cs typeface="Dubai Light" panose="020B0303030403030204" pitchFamily="34" charset="-78"/>
                        </a:rPr>
                        <a:t>Provides allocations and specific authorization for the expenditure of state lottery funds.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algn="l">
                        <a:lnSpc>
                          <a:spcPct val="107000"/>
                        </a:lnSpc>
                        <a:spcBef>
                          <a:spcPts val="0"/>
                        </a:spcBef>
                        <a:spcAft>
                          <a:spcPts val="0"/>
                        </a:spcAft>
                      </a:pPr>
                      <a:r>
                        <a:rPr lang="en-US" sz="1400" b="0" dirty="0">
                          <a:effectLst/>
                          <a:latin typeface="Dubai Light" panose="020B0303030403030204" pitchFamily="34" charset="-78"/>
                          <a:ea typeface="Calibri" panose="020F0502020204030204" pitchFamily="34" charset="0"/>
                          <a:cs typeface="Dubai Light" panose="020B0303030403030204" pitchFamily="34" charset="-78"/>
                        </a:rPr>
                        <a:t>Modify</a:t>
                      </a:r>
                    </a:p>
                  </a:txBody>
                  <a:tcPr anchor="ctr">
                    <a:lnL w="12700" cap="flat" cmpd="sng" algn="ctr">
                      <a:noFill/>
                      <a:prstDash val="solid"/>
                      <a:round/>
                      <a:headEnd type="none" w="med" len="med"/>
                      <a:tailEnd type="none" w="med" len="med"/>
                    </a:lnL>
                    <a:lnR w="12700" cap="flat" cmpd="sng" algn="ctr">
                      <a:solidFill>
                        <a:srgbClr val="FFC000"/>
                      </a:solidFill>
                      <a:prstDash val="solid"/>
                      <a:round/>
                      <a:headEnd type="none" w="med" len="med"/>
                      <a:tailEnd type="none" w="med" len="med"/>
                    </a:lnR>
                    <a:lnT w="12700" cmpd="sng">
                      <a:no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2162611770"/>
                  </a:ext>
                </a:extLst>
              </a:tr>
            </a:tbl>
          </a:graphicData>
        </a:graphic>
      </p:graphicFrame>
    </p:spTree>
    <p:extLst>
      <p:ext uri="{BB962C8B-B14F-4D97-AF65-F5344CB8AC3E}">
        <p14:creationId xmlns:p14="http://schemas.microsoft.com/office/powerpoint/2010/main" val="11846399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a:t>Background – Request to Modify Proviso</a:t>
            </a:r>
          </a:p>
        </p:txBody>
      </p:sp>
      <p:sp>
        <p:nvSpPr>
          <p:cNvPr id="4" name="Slide Number Placeholder 3"/>
          <p:cNvSpPr>
            <a:spLocks noGrp="1"/>
          </p:cNvSpPr>
          <p:nvPr>
            <p:ph type="sldNum" sz="quarter" idx="12"/>
          </p:nvPr>
        </p:nvSpPr>
        <p:spPr/>
        <p:txBody>
          <a:bodyPr/>
          <a:lstStyle/>
          <a:p>
            <a:fld id="{0EBF85CB-8E6F-4C76-A97C-98828569AB90}" type="slidenum">
              <a:rPr lang="en-US" smtClean="0"/>
              <a:pPr/>
              <a:t>19</a:t>
            </a:fld>
            <a:endParaRPr lang="en-US"/>
          </a:p>
        </p:txBody>
      </p:sp>
      <p:sp>
        <p:nvSpPr>
          <p:cNvPr id="3" name="Content Placeholder 2">
            <a:extLst>
              <a:ext uri="{FF2B5EF4-FFF2-40B4-BE49-F238E27FC236}">
                <a16:creationId xmlns:a16="http://schemas.microsoft.com/office/drawing/2014/main" id="{F0E7FF5F-7000-4066-8B2C-38C5AA328091}"/>
              </a:ext>
            </a:extLst>
          </p:cNvPr>
          <p:cNvSpPr>
            <a:spLocks noGrp="1"/>
          </p:cNvSpPr>
          <p:nvPr>
            <p:ph idx="1"/>
          </p:nvPr>
        </p:nvSpPr>
        <p:spPr>
          <a:xfrm>
            <a:off x="1905000" y="1426398"/>
            <a:ext cx="10147549" cy="4364802"/>
          </a:xfrm>
        </p:spPr>
        <p:txBody>
          <a:bodyPr>
            <a:normAutofit/>
          </a:bodyPr>
          <a:lstStyle/>
          <a:p>
            <a:r>
              <a:rPr lang="en-US" sz="3500" dirty="0"/>
              <a:t>The CHE requests two modifications to Proviso 3.5: </a:t>
            </a:r>
          </a:p>
          <a:p>
            <a:pPr lvl="1"/>
            <a:r>
              <a:rPr lang="en-US" sz="3100" dirty="0"/>
              <a:t>Authority to use 0.25% of the need-based grant appropriation for administration of the program.</a:t>
            </a:r>
          </a:p>
          <a:p>
            <a:pPr lvl="1"/>
            <a:r>
              <a:rPr lang="en-US" sz="3100" dirty="0"/>
              <a:t>Authority to use 2.50% of the funds appropriated for the Higher Education Excellence Enhancement Program (HEEEP) for administration and oversight.</a:t>
            </a:r>
          </a:p>
          <a:p>
            <a:endParaRPr lang="en-US" sz="3500" dirty="0"/>
          </a:p>
        </p:txBody>
      </p:sp>
    </p:spTree>
    <p:extLst>
      <p:ext uri="{BB962C8B-B14F-4D97-AF65-F5344CB8AC3E}">
        <p14:creationId xmlns:p14="http://schemas.microsoft.com/office/powerpoint/2010/main" val="20854258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COVID-19 Update</a:t>
            </a:r>
          </a:p>
        </p:txBody>
      </p:sp>
      <p:sp>
        <p:nvSpPr>
          <p:cNvPr id="3" name="Content Placeholder 2"/>
          <p:cNvSpPr>
            <a:spLocks noGrp="1"/>
          </p:cNvSpPr>
          <p:nvPr>
            <p:ph idx="1"/>
          </p:nvPr>
        </p:nvSpPr>
        <p:spPr>
          <a:xfrm>
            <a:off x="1905000" y="1295400"/>
            <a:ext cx="10147549" cy="4468059"/>
          </a:xfrm>
        </p:spPr>
        <p:txBody>
          <a:bodyPr>
            <a:normAutofit fontScale="85000" lnSpcReduction="10000"/>
          </a:bodyPr>
          <a:lstStyle/>
          <a:p>
            <a:r>
              <a:rPr lang="en-US" dirty="0"/>
              <a:t>The CHE has not received any Federal funds related to COVID-19.  </a:t>
            </a:r>
          </a:p>
          <a:p>
            <a:pPr>
              <a:lnSpc>
                <a:spcPct val="120000"/>
              </a:lnSpc>
            </a:pPr>
            <a:r>
              <a:rPr lang="en-US" dirty="0"/>
              <a:t>As a coordinating agency, the CHE has facilitated virtual meetings among institutional leaders (presidents and chancellors, and academic, governmental relations, fiscal, and financial aid officers) to address COVID-19 related challenges and strategies to address the issues.</a:t>
            </a:r>
          </a:p>
          <a:p>
            <a:pPr>
              <a:lnSpc>
                <a:spcPct val="120000"/>
              </a:lnSpc>
            </a:pPr>
            <a:r>
              <a:rPr lang="en-US" dirty="0"/>
              <a:t>From April 2020 through March 2021, the CHE expended and was reimbursed $25,473 for personal protective equipment and supplies, computer equipment for teleworking, and COVID-related sick leave.</a:t>
            </a:r>
          </a:p>
          <a:p>
            <a:pPr>
              <a:lnSpc>
                <a:spcPct val="120000"/>
              </a:lnSpc>
            </a:pPr>
            <a:endParaRPr lang="en-US" dirty="0"/>
          </a:p>
        </p:txBody>
      </p:sp>
      <p:sp>
        <p:nvSpPr>
          <p:cNvPr id="4" name="Slide Number Placeholder 3"/>
          <p:cNvSpPr>
            <a:spLocks noGrp="1"/>
          </p:cNvSpPr>
          <p:nvPr>
            <p:ph type="sldNum" sz="quarter" idx="12"/>
          </p:nvPr>
        </p:nvSpPr>
        <p:spPr/>
        <p:txBody>
          <a:bodyPr/>
          <a:lstStyle/>
          <a:p>
            <a:fld id="{0EBF85CB-8E6F-4C76-A97C-98828569AB90}" type="slidenum">
              <a:rPr lang="en-US" smtClean="0"/>
              <a:pPr/>
              <a:t>2</a:t>
            </a:fld>
            <a:endParaRPr lang="en-US"/>
          </a:p>
        </p:txBody>
      </p:sp>
    </p:spTree>
    <p:extLst>
      <p:ext uri="{BB962C8B-B14F-4D97-AF65-F5344CB8AC3E}">
        <p14:creationId xmlns:p14="http://schemas.microsoft.com/office/powerpoint/2010/main" val="22375800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a:solidFill>
                  <a:srgbClr val="002060"/>
                </a:solidFill>
              </a:rPr>
              <a:t>Employees </a:t>
            </a:r>
            <a:r>
              <a:rPr lang="en-US" b="0" dirty="0">
                <a:solidFill>
                  <a:srgbClr val="002060"/>
                </a:solidFill>
              </a:rPr>
              <a:t>(page 1 of 3)</a:t>
            </a:r>
            <a:r>
              <a:rPr lang="en-US" dirty="0">
                <a:solidFill>
                  <a:srgbClr val="002060"/>
                </a:solidFill>
              </a:rPr>
              <a:t/>
            </a:r>
            <a:br>
              <a:rPr lang="en-US" dirty="0">
                <a:solidFill>
                  <a:srgbClr val="002060"/>
                </a:solidFill>
              </a:rPr>
            </a:br>
            <a:r>
              <a:rPr lang="en-US" b="0" dirty="0">
                <a:solidFill>
                  <a:srgbClr val="002060"/>
                </a:solidFill>
              </a:rPr>
              <a:t>Overview by Employee Group</a:t>
            </a:r>
            <a:endParaRPr lang="en-US" sz="2200" dirty="0">
              <a:solidFill>
                <a:srgbClr val="002060"/>
              </a:solidFill>
            </a:endParaRPr>
          </a:p>
        </p:txBody>
      </p:sp>
      <p:sp>
        <p:nvSpPr>
          <p:cNvPr id="4" name="Slide Number Placeholder 3"/>
          <p:cNvSpPr>
            <a:spLocks noGrp="1"/>
          </p:cNvSpPr>
          <p:nvPr>
            <p:ph type="sldNum" sz="quarter" idx="12"/>
          </p:nvPr>
        </p:nvSpPr>
        <p:spPr/>
        <p:txBody>
          <a:bodyPr/>
          <a:lstStyle/>
          <a:p>
            <a:fld id="{0EBF85CB-8E6F-4C76-A97C-98828569AB90}" type="slidenum">
              <a:rPr lang="en-US" smtClean="0"/>
              <a:pPr/>
              <a:t>20</a:t>
            </a:fld>
            <a:endParaRPr lang="en-US"/>
          </a:p>
        </p:txBody>
      </p:sp>
      <p:graphicFrame>
        <p:nvGraphicFramePr>
          <p:cNvPr id="8" name="Table 8">
            <a:extLst>
              <a:ext uri="{FF2B5EF4-FFF2-40B4-BE49-F238E27FC236}">
                <a16:creationId xmlns:a16="http://schemas.microsoft.com/office/drawing/2014/main" id="{62CAA850-A8C3-4BCA-A0D9-5533C431C912}"/>
              </a:ext>
            </a:extLst>
          </p:cNvPr>
          <p:cNvGraphicFramePr>
            <a:graphicFrameLocks noGrp="1"/>
          </p:cNvGraphicFramePr>
          <p:nvPr>
            <p:ph idx="1"/>
            <p:extLst>
              <p:ext uri="{D42A27DB-BD31-4B8C-83A1-F6EECF244321}">
                <p14:modId xmlns:p14="http://schemas.microsoft.com/office/powerpoint/2010/main" val="205552162"/>
              </p:ext>
            </p:extLst>
          </p:nvPr>
        </p:nvGraphicFramePr>
        <p:xfrm>
          <a:off x="2057400" y="1752600"/>
          <a:ext cx="9036172" cy="3581400"/>
        </p:xfrm>
        <a:graphic>
          <a:graphicData uri="http://schemas.openxmlformats.org/drawingml/2006/table">
            <a:tbl>
              <a:tblPr firstRow="1" bandRow="1">
                <a:tableStyleId>{5C22544A-7EE6-4342-B048-85BDC9FD1C3A}</a:tableStyleId>
              </a:tblPr>
              <a:tblGrid>
                <a:gridCol w="2259043">
                  <a:extLst>
                    <a:ext uri="{9D8B030D-6E8A-4147-A177-3AD203B41FA5}">
                      <a16:colId xmlns:a16="http://schemas.microsoft.com/office/drawing/2014/main" val="1779885139"/>
                    </a:ext>
                  </a:extLst>
                </a:gridCol>
                <a:gridCol w="2259043">
                  <a:extLst>
                    <a:ext uri="{9D8B030D-6E8A-4147-A177-3AD203B41FA5}">
                      <a16:colId xmlns:a16="http://schemas.microsoft.com/office/drawing/2014/main" val="3768714866"/>
                    </a:ext>
                  </a:extLst>
                </a:gridCol>
                <a:gridCol w="2259043">
                  <a:extLst>
                    <a:ext uri="{9D8B030D-6E8A-4147-A177-3AD203B41FA5}">
                      <a16:colId xmlns:a16="http://schemas.microsoft.com/office/drawing/2014/main" val="1258595105"/>
                    </a:ext>
                  </a:extLst>
                </a:gridCol>
                <a:gridCol w="2259043">
                  <a:extLst>
                    <a:ext uri="{9D8B030D-6E8A-4147-A177-3AD203B41FA5}">
                      <a16:colId xmlns:a16="http://schemas.microsoft.com/office/drawing/2014/main" val="2870761264"/>
                    </a:ext>
                  </a:extLst>
                </a:gridCol>
              </a:tblGrid>
              <a:tr h="716280">
                <a:tc>
                  <a:txBody>
                    <a:bodyPr/>
                    <a:lstStyle/>
                    <a:p>
                      <a:endParaRPr lang="en-US" sz="1800" dirty="0"/>
                    </a:p>
                  </a:txBody>
                  <a:tcPr>
                    <a:lnL w="12700" cap="flat" cmpd="sng" algn="ctr">
                      <a:solidFill>
                        <a:srgbClr val="FFC000"/>
                      </a:solidFill>
                      <a:prstDash val="solid"/>
                      <a:round/>
                      <a:headEnd type="none" w="med" len="med"/>
                      <a:tailEnd type="none" w="med" len="med"/>
                    </a:lnL>
                    <a:lnR w="12700" cmpd="sng">
                      <a:noFill/>
                    </a:lnR>
                    <a:lnT w="12700" cap="flat" cmpd="sng" algn="ctr">
                      <a:solidFill>
                        <a:srgbClr val="FFC000"/>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EBB11E"/>
                    </a:solidFill>
                  </a:tcPr>
                </a:tc>
                <a:tc>
                  <a:txBody>
                    <a:bodyPr/>
                    <a:lstStyle/>
                    <a:p>
                      <a:pPr algn="ctr"/>
                      <a:r>
                        <a:rPr lang="en-US" sz="1800" b="0" dirty="0">
                          <a:solidFill>
                            <a:schemeClr val="tx1"/>
                          </a:solidFill>
                          <a:latin typeface="Dubai Medium" panose="020B0603030403030204" pitchFamily="34" charset="-78"/>
                          <a:cs typeface="Dubai Medium" panose="020B0603030403030204" pitchFamily="34" charset="-78"/>
                        </a:rPr>
                        <a:t>Total Authorized</a:t>
                      </a:r>
                    </a:p>
                  </a:txBody>
                  <a:tcPr anchor="ctr">
                    <a:lnL w="12700" cmpd="sng">
                      <a:noFill/>
                    </a:lnL>
                    <a:lnR w="12700" cap="flat" cmpd="sng" algn="ctr">
                      <a:noFill/>
                      <a:prstDash val="solid"/>
                      <a:round/>
                      <a:headEnd type="none" w="med" len="med"/>
                      <a:tailEnd type="none" w="med" len="med"/>
                    </a:lnR>
                    <a:lnT w="12700" cap="flat" cmpd="sng" algn="ctr">
                      <a:solidFill>
                        <a:srgbClr val="FFC000"/>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EBB11E"/>
                    </a:solidFill>
                  </a:tcPr>
                </a:tc>
                <a:tc>
                  <a:txBody>
                    <a:bodyPr/>
                    <a:lstStyle/>
                    <a:p>
                      <a:pPr algn="ctr"/>
                      <a:r>
                        <a:rPr lang="en-US" sz="1800" b="0" dirty="0">
                          <a:solidFill>
                            <a:schemeClr val="tx1"/>
                          </a:solidFill>
                          <a:latin typeface="Dubai Medium" panose="020B0603030403030204" pitchFamily="34" charset="-78"/>
                          <a:cs typeface="Dubai Medium" panose="020B0603030403030204" pitchFamily="34" charset="-78"/>
                        </a:rPr>
                        <a:t>Filled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C000"/>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EBB11E"/>
                    </a:solidFill>
                  </a:tcPr>
                </a:tc>
                <a:tc>
                  <a:txBody>
                    <a:bodyPr/>
                    <a:lstStyle/>
                    <a:p>
                      <a:pPr algn="ctr"/>
                      <a:r>
                        <a:rPr lang="en-US" sz="1800" b="0" dirty="0">
                          <a:solidFill>
                            <a:schemeClr val="tx1"/>
                          </a:solidFill>
                          <a:latin typeface="Dubai Medium" panose="020B0603030403030204" pitchFamily="34" charset="-78"/>
                          <a:cs typeface="Dubai Medium" panose="020B0603030403030204" pitchFamily="34" charset="-78"/>
                        </a:rPr>
                        <a:t>Vacant</a:t>
                      </a:r>
                    </a:p>
                  </a:txBody>
                  <a:tcPr anchor="ctr">
                    <a:lnL w="12700" cap="flat" cmpd="sng" algn="ctr">
                      <a:no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EBB11E"/>
                    </a:solidFill>
                  </a:tcPr>
                </a:tc>
                <a:extLst>
                  <a:ext uri="{0D108BD9-81ED-4DB2-BD59-A6C34878D82A}">
                    <a16:rowId xmlns:a16="http://schemas.microsoft.com/office/drawing/2014/main" val="2605163106"/>
                  </a:ext>
                </a:extLst>
              </a:tr>
              <a:tr h="716280">
                <a:tc>
                  <a:txBody>
                    <a:bodyPr/>
                    <a:lstStyle/>
                    <a:p>
                      <a:r>
                        <a:rPr lang="en-US" sz="1800" dirty="0">
                          <a:latin typeface="Dubai Medium" panose="020B0603030403030204" pitchFamily="34" charset="-78"/>
                          <a:cs typeface="Dubai Medium" panose="020B0603030403030204" pitchFamily="34" charset="-78"/>
                        </a:rPr>
                        <a:t>Classified</a:t>
                      </a:r>
                    </a:p>
                  </a:txBody>
                  <a:tcPr anchor="ctr">
                    <a:lnL w="12700" cap="flat" cmpd="sng" algn="ctr">
                      <a:solidFill>
                        <a:srgbClr val="FFC000"/>
                      </a:solidFill>
                      <a:prstDash val="solid"/>
                      <a:round/>
                      <a:headEnd type="none" w="med" len="med"/>
                      <a:tailEnd type="none" w="med" len="med"/>
                    </a:lnL>
                    <a:lnR w="12700" cmpd="sng">
                      <a:noFill/>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dirty="0">
                          <a:latin typeface="Dubai Light" panose="020B0303030403030204" pitchFamily="34" charset="-78"/>
                          <a:cs typeface="Dubai Light" panose="020B0303030403030204" pitchFamily="34" charset="-78"/>
                        </a:rPr>
                        <a:t>40</a:t>
                      </a:r>
                    </a:p>
                  </a:txBody>
                  <a:tcPr anchor="ctr">
                    <a:lnL w="12700" cmpd="sng">
                      <a:noFill/>
                    </a:lnL>
                    <a:lnR w="12700" cap="flat" cmpd="sng" algn="ctr">
                      <a:noFill/>
                      <a:prstDash val="solid"/>
                      <a:round/>
                      <a:headEnd type="none" w="med" len="med"/>
                      <a:tailEnd type="none" w="med" len="med"/>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dirty="0">
                          <a:latin typeface="Dubai Light" panose="020B0303030403030204" pitchFamily="34" charset="-78"/>
                          <a:cs typeface="Dubai Light" panose="020B0303030403030204" pitchFamily="34" charset="-78"/>
                        </a:rPr>
                        <a:t>26</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dirty="0">
                          <a:latin typeface="Dubai Light" panose="020B0303030403030204" pitchFamily="34" charset="-78"/>
                          <a:cs typeface="Dubai Light" panose="020B0303030403030204" pitchFamily="34" charset="-78"/>
                        </a:rPr>
                        <a:t>14</a:t>
                      </a:r>
                    </a:p>
                  </a:txBody>
                  <a:tcPr anchor="ctr">
                    <a:lnL w="12700" cap="flat" cmpd="sng" algn="ctr">
                      <a:noFill/>
                      <a:prstDash val="solid"/>
                      <a:round/>
                      <a:headEnd type="none" w="med" len="med"/>
                      <a:tailEnd type="none" w="med" len="med"/>
                    </a:lnL>
                    <a:lnR w="12700" cap="flat" cmpd="sng" algn="ctr">
                      <a:solidFill>
                        <a:srgbClr val="FFC000"/>
                      </a:solidFill>
                      <a:prstDash val="solid"/>
                      <a:round/>
                      <a:headEnd type="none" w="med" len="med"/>
                      <a:tailEnd type="none" w="med" len="med"/>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47733608"/>
                  </a:ext>
                </a:extLst>
              </a:tr>
              <a:tr h="716280">
                <a:tc>
                  <a:txBody>
                    <a:bodyPr/>
                    <a:lstStyle/>
                    <a:p>
                      <a:r>
                        <a:rPr lang="en-US" sz="1800" dirty="0">
                          <a:latin typeface="Dubai Medium" panose="020B0603030403030204" pitchFamily="34" charset="-78"/>
                          <a:cs typeface="Dubai Medium" panose="020B0603030403030204" pitchFamily="34" charset="-78"/>
                        </a:rPr>
                        <a:t>Unclassified</a:t>
                      </a:r>
                    </a:p>
                  </a:txBody>
                  <a:tcPr anchor="ctr">
                    <a:lnL w="12700" cap="flat" cmpd="sng" algn="ctr">
                      <a:solidFill>
                        <a:srgbClr val="FFC000"/>
                      </a:solid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1800" dirty="0">
                          <a:latin typeface="Dubai Light" panose="020B0303030403030204" pitchFamily="34" charset="-78"/>
                          <a:cs typeface="Dubai Light" panose="020B0303030403030204" pitchFamily="34" charset="-78"/>
                        </a:rPr>
                        <a:t>3</a:t>
                      </a:r>
                    </a:p>
                  </a:txBody>
                  <a:tcPr anchor="ctr">
                    <a:lnL w="12700" cmpd="sng">
                      <a:noFill/>
                    </a:lnL>
                    <a:lnR w="12700" cap="flat" cmpd="sng" algn="ctr">
                      <a:noFill/>
                      <a:prstDash val="solid"/>
                      <a:round/>
                      <a:headEnd type="none" w="med" len="med"/>
                      <a:tailEnd type="none" w="med" len="med"/>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1800" dirty="0">
                          <a:latin typeface="Dubai Light" panose="020B0303030403030204" pitchFamily="34" charset="-78"/>
                          <a:cs typeface="Dubai Light" panose="020B0303030403030204" pitchFamily="34" charset="-78"/>
                        </a:rPr>
                        <a:t>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1800" dirty="0">
                          <a:latin typeface="Dubai Light" panose="020B0303030403030204" pitchFamily="34" charset="-78"/>
                          <a:cs typeface="Dubai Light" panose="020B0303030403030204" pitchFamily="34" charset="-78"/>
                        </a:rPr>
                        <a:t>1</a:t>
                      </a:r>
                    </a:p>
                  </a:txBody>
                  <a:tcPr anchor="ctr">
                    <a:lnL w="12700" cap="flat" cmpd="sng" algn="ctr">
                      <a:noFill/>
                      <a:prstDash val="solid"/>
                      <a:round/>
                      <a:headEnd type="none" w="med" len="med"/>
                      <a:tailEnd type="none" w="med" len="med"/>
                    </a:lnL>
                    <a:lnR w="12700" cap="flat" cmpd="sng" algn="ctr">
                      <a:solidFill>
                        <a:srgbClr val="FFC000"/>
                      </a:solidFill>
                      <a:prstDash val="solid"/>
                      <a:round/>
                      <a:headEnd type="none" w="med" len="med"/>
                      <a:tailEnd type="none" w="med" len="med"/>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511762189"/>
                  </a:ext>
                </a:extLst>
              </a:tr>
              <a:tr h="716280">
                <a:tc>
                  <a:txBody>
                    <a:bodyPr/>
                    <a:lstStyle/>
                    <a:p>
                      <a:r>
                        <a:rPr lang="en-US" sz="1800" dirty="0">
                          <a:latin typeface="Dubai Medium" panose="020B0603030403030204" pitchFamily="34" charset="-78"/>
                          <a:cs typeface="Dubai Medium" panose="020B0603030403030204" pitchFamily="34" charset="-78"/>
                        </a:rPr>
                        <a:t>Temporary</a:t>
                      </a:r>
                    </a:p>
                  </a:txBody>
                  <a:tcPr anchor="ctr">
                    <a:lnL w="12700" cap="flat" cmpd="sng" algn="ctr">
                      <a:solidFill>
                        <a:srgbClr val="FFC000"/>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dirty="0">
                          <a:latin typeface="Dubai Light" panose="020B0303030403030204" pitchFamily="34" charset="-78"/>
                          <a:cs typeface="Dubai Light" panose="020B0303030403030204" pitchFamily="34" charset="-78"/>
                        </a:rPr>
                        <a:t>31</a:t>
                      </a: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dirty="0">
                          <a:latin typeface="Dubai Light" panose="020B0303030403030204" pitchFamily="34" charset="-78"/>
                          <a:cs typeface="Dubai Light" panose="020B0303030403030204" pitchFamily="34" charset="-78"/>
                        </a:rPr>
                        <a:t>11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dirty="0">
                          <a:latin typeface="Dubai Light" panose="020B0303030403030204" pitchFamily="34" charset="-78"/>
                          <a:cs typeface="Dubai Light" panose="020B0303030403030204" pitchFamily="34" charset="-78"/>
                        </a:rPr>
                        <a:t>20</a:t>
                      </a:r>
                    </a:p>
                  </a:txBody>
                  <a:tcPr anchor="ctr">
                    <a:lnL w="12700" cap="flat" cmpd="sng" algn="ctr">
                      <a:no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84640142"/>
                  </a:ext>
                </a:extLst>
              </a:tr>
              <a:tr h="716280">
                <a:tc>
                  <a:txBody>
                    <a:bodyPr/>
                    <a:lstStyle/>
                    <a:p>
                      <a:r>
                        <a:rPr lang="en-US" sz="1800" dirty="0">
                          <a:latin typeface="Dubai Medium" panose="020B0603030403030204" pitchFamily="34" charset="-78"/>
                          <a:cs typeface="Dubai Medium" panose="020B0603030403030204" pitchFamily="34" charset="-78"/>
                        </a:rPr>
                        <a:t>Total</a:t>
                      </a:r>
                    </a:p>
                  </a:txBody>
                  <a:tcPr anchor="ctr">
                    <a:lnL w="12700" cap="flat" cmpd="sng" algn="ctr">
                      <a:solidFill>
                        <a:srgbClr val="FFC000"/>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1800" dirty="0">
                          <a:latin typeface="Dubai Light" panose="020B0303030403030204" pitchFamily="34" charset="-78"/>
                          <a:cs typeface="Dubai Light" panose="020B0303030403030204" pitchFamily="34" charset="-78"/>
                        </a:rPr>
                        <a:t>74</a:t>
                      </a: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1800" dirty="0">
                          <a:latin typeface="Dubai Light" panose="020B0303030403030204" pitchFamily="34" charset="-78"/>
                          <a:cs typeface="Dubai Light" panose="020B0303030403030204" pitchFamily="34" charset="-78"/>
                        </a:rPr>
                        <a:t>39</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1800" dirty="0">
                          <a:latin typeface="Dubai Light" panose="020B0303030403030204" pitchFamily="34" charset="-78"/>
                          <a:cs typeface="Dubai Light" panose="020B0303030403030204" pitchFamily="34" charset="-78"/>
                        </a:rPr>
                        <a:t>35</a:t>
                      </a:r>
                    </a:p>
                  </a:txBody>
                  <a:tcPr anchor="ctr">
                    <a:lnL w="12700" cap="flat" cmpd="sng" algn="ctr">
                      <a:no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497925843"/>
                  </a:ext>
                </a:extLst>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a:t>Employees</a:t>
            </a:r>
            <a:r>
              <a:rPr lang="en-US" dirty="0">
                <a:solidFill>
                  <a:schemeClr val="tx1"/>
                </a:solidFill>
              </a:rPr>
              <a:t> </a:t>
            </a:r>
            <a:r>
              <a:rPr lang="en-US" b="0" dirty="0"/>
              <a:t>(page 2 of 3)</a:t>
            </a:r>
            <a:r>
              <a:rPr lang="en-US" dirty="0"/>
              <a:t/>
            </a:r>
            <a:br>
              <a:rPr lang="en-US" dirty="0"/>
            </a:br>
            <a:r>
              <a:rPr lang="en-US" b="0" dirty="0"/>
              <a:t>Agency Leadership by Ethnic Origin</a:t>
            </a:r>
            <a:endParaRPr lang="en-US" sz="2200" b="0" dirty="0"/>
          </a:p>
        </p:txBody>
      </p:sp>
      <p:sp>
        <p:nvSpPr>
          <p:cNvPr id="4" name="Slide Number Placeholder 3"/>
          <p:cNvSpPr>
            <a:spLocks noGrp="1"/>
          </p:cNvSpPr>
          <p:nvPr>
            <p:ph type="sldNum" sz="quarter" idx="12"/>
          </p:nvPr>
        </p:nvSpPr>
        <p:spPr/>
        <p:txBody>
          <a:bodyPr/>
          <a:lstStyle/>
          <a:p>
            <a:fld id="{0EBF85CB-8E6F-4C76-A97C-98828569AB90}" type="slidenum">
              <a:rPr lang="en-US" smtClean="0"/>
              <a:pPr/>
              <a:t>21</a:t>
            </a:fld>
            <a:endParaRPr lang="en-US"/>
          </a:p>
        </p:txBody>
      </p:sp>
      <p:graphicFrame>
        <p:nvGraphicFramePr>
          <p:cNvPr id="5" name="Chart 4">
            <a:extLst>
              <a:ext uri="{FF2B5EF4-FFF2-40B4-BE49-F238E27FC236}">
                <a16:creationId xmlns:a16="http://schemas.microsoft.com/office/drawing/2014/main" id="{BED37601-CB8B-4DD5-BB74-7F1279737EB0}"/>
              </a:ext>
            </a:extLst>
          </p:cNvPr>
          <p:cNvGraphicFramePr>
            <a:graphicFrameLocks/>
          </p:cNvGraphicFramePr>
          <p:nvPr>
            <p:extLst>
              <p:ext uri="{D42A27DB-BD31-4B8C-83A1-F6EECF244321}">
                <p14:modId xmlns:p14="http://schemas.microsoft.com/office/powerpoint/2010/main" val="2568003838"/>
              </p:ext>
            </p:extLst>
          </p:nvPr>
        </p:nvGraphicFramePr>
        <p:xfrm>
          <a:off x="2362200" y="1523195"/>
          <a:ext cx="8839200" cy="4953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087885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a:solidFill>
                  <a:srgbClr val="002060"/>
                </a:solidFill>
              </a:rPr>
              <a:t>Employees </a:t>
            </a:r>
            <a:r>
              <a:rPr lang="en-US" b="0" dirty="0">
                <a:solidFill>
                  <a:srgbClr val="002060"/>
                </a:solidFill>
              </a:rPr>
              <a:t>(page 3 of 3)</a:t>
            </a:r>
            <a:r>
              <a:rPr lang="en-US" dirty="0">
                <a:solidFill>
                  <a:srgbClr val="002060"/>
                </a:solidFill>
              </a:rPr>
              <a:t/>
            </a:r>
            <a:br>
              <a:rPr lang="en-US" dirty="0">
                <a:solidFill>
                  <a:srgbClr val="002060"/>
                </a:solidFill>
              </a:rPr>
            </a:br>
            <a:r>
              <a:rPr lang="en-US" b="0" dirty="0">
                <a:solidFill>
                  <a:srgbClr val="002060"/>
                </a:solidFill>
              </a:rPr>
              <a:t>Agency Positions by Ethnic Origin</a:t>
            </a:r>
            <a:endParaRPr lang="en-US" sz="2200" b="0" dirty="0">
              <a:solidFill>
                <a:srgbClr val="002060"/>
              </a:solidFill>
            </a:endParaRPr>
          </a:p>
        </p:txBody>
      </p:sp>
      <mc:AlternateContent xmlns:mc="http://schemas.openxmlformats.org/markup-compatibility/2006" xmlns:cx1="http://schemas.microsoft.com/office/drawing/2015/9/8/chartex">
        <mc:Choice Requires="cx1">
          <p:graphicFrame>
            <p:nvGraphicFramePr>
              <p:cNvPr id="10" name="Content Placeholder 9">
                <a:extLst>
                  <a:ext uri="{FF2B5EF4-FFF2-40B4-BE49-F238E27FC236}">
                    <a16:creationId xmlns:a16="http://schemas.microsoft.com/office/drawing/2014/main" id="{BBEB67F8-92DC-4351-83F9-402A79D1547A}"/>
                  </a:ext>
                </a:extLst>
              </p:cNvPr>
              <p:cNvGraphicFramePr>
                <a:graphicFrameLocks noGrp="1"/>
              </p:cNvGraphicFramePr>
              <p:nvPr>
                <p:ph idx="10"/>
                <p:extLst>
                  <p:ext uri="{D42A27DB-BD31-4B8C-83A1-F6EECF244321}">
                    <p14:modId xmlns:p14="http://schemas.microsoft.com/office/powerpoint/2010/main" val="2799357272"/>
                  </p:ext>
                </p:extLst>
              </p:nvPr>
            </p:nvGraphicFramePr>
            <p:xfrm>
              <a:off x="1905000" y="2174878"/>
              <a:ext cx="5102225" cy="3651247"/>
            </p:xfrm>
            <a:graphic>
              <a:graphicData uri="http://schemas.microsoft.com/office/drawing/2014/chartex">
                <cx:chart xmlns:cx="http://schemas.microsoft.com/office/drawing/2014/chartex" xmlns:r="http://schemas.openxmlformats.org/officeDocument/2006/relationships" r:id="rId3"/>
              </a:graphicData>
            </a:graphic>
          </p:graphicFrame>
        </mc:Choice>
        <mc:Fallback xmlns="">
          <p:pic>
            <p:nvPicPr>
              <p:cNvPr id="10" name="Content Placeholder 9">
                <a:extLst>
                  <a:ext uri="{FF2B5EF4-FFF2-40B4-BE49-F238E27FC236}">
                    <a16:creationId xmlns:a16="http://schemas.microsoft.com/office/drawing/2014/main" id="{BBEB67F8-92DC-4351-83F9-402A79D1547A}"/>
                  </a:ext>
                </a:extLst>
              </p:cNvPr>
              <p:cNvPicPr>
                <a:picLocks noGrp="1" noRot="1" noChangeAspect="1" noMove="1" noResize="1" noEditPoints="1" noAdjustHandles="1" noChangeArrowheads="1" noChangeShapeType="1"/>
              </p:cNvPicPr>
              <p:nvPr/>
            </p:nvPicPr>
            <p:blipFill>
              <a:blip r:embed="rId4"/>
              <a:stretch>
                <a:fillRect/>
              </a:stretch>
            </p:blipFill>
            <p:spPr>
              <a:xfrm>
                <a:off x="1905000" y="2174878"/>
                <a:ext cx="5102225" cy="3651247"/>
              </a:xfrm>
              <a:prstGeom prst="rect">
                <a:avLst/>
              </a:prstGeom>
            </p:spPr>
          </p:pic>
        </mc:Fallback>
      </mc:AlternateContent>
      <mc:AlternateContent xmlns:mc="http://schemas.openxmlformats.org/markup-compatibility/2006" xmlns:cx1="http://schemas.microsoft.com/office/drawing/2015/9/8/chartex">
        <mc:Choice Requires="cx1">
          <p:graphicFrame>
            <p:nvGraphicFramePr>
              <p:cNvPr id="13" name="Content Placeholder 12">
                <a:extLst>
                  <a:ext uri="{FF2B5EF4-FFF2-40B4-BE49-F238E27FC236}">
                    <a16:creationId xmlns:a16="http://schemas.microsoft.com/office/drawing/2014/main" id="{0E3F2AD1-F707-451F-8202-30CE3BE01867}"/>
                  </a:ext>
                </a:extLst>
              </p:cNvPr>
              <p:cNvGraphicFramePr>
                <a:graphicFrameLocks noGrp="1"/>
              </p:cNvGraphicFramePr>
              <p:nvPr>
                <p:ph idx="14"/>
                <p:extLst>
                  <p:ext uri="{D42A27DB-BD31-4B8C-83A1-F6EECF244321}">
                    <p14:modId xmlns:p14="http://schemas.microsoft.com/office/powerpoint/2010/main" val="2066553747"/>
                  </p:ext>
                </p:extLst>
              </p:nvPr>
            </p:nvGraphicFramePr>
            <p:xfrm>
              <a:off x="7102725" y="2174879"/>
              <a:ext cx="4403475" cy="3651246"/>
            </p:xfrm>
            <a:graphic>
              <a:graphicData uri="http://schemas.microsoft.com/office/drawing/2014/chartex">
                <cx:chart xmlns:cx="http://schemas.microsoft.com/office/drawing/2014/chartex" xmlns:r="http://schemas.openxmlformats.org/officeDocument/2006/relationships" r:id="rId5"/>
              </a:graphicData>
            </a:graphic>
          </p:graphicFrame>
        </mc:Choice>
        <mc:Fallback xmlns="">
          <p:pic>
            <p:nvPicPr>
              <p:cNvPr id="13" name="Content Placeholder 12">
                <a:extLst>
                  <a:ext uri="{FF2B5EF4-FFF2-40B4-BE49-F238E27FC236}">
                    <a16:creationId xmlns:a16="http://schemas.microsoft.com/office/drawing/2014/main" id="{0E3F2AD1-F707-451F-8202-30CE3BE01867}"/>
                  </a:ext>
                </a:extLst>
              </p:cNvPr>
              <p:cNvPicPr>
                <a:picLocks noGrp="1" noRot="1" noChangeAspect="1" noMove="1" noResize="1" noEditPoints="1" noAdjustHandles="1" noChangeArrowheads="1" noChangeShapeType="1"/>
              </p:cNvPicPr>
              <p:nvPr/>
            </p:nvPicPr>
            <p:blipFill>
              <a:blip r:embed="rId6"/>
              <a:stretch>
                <a:fillRect/>
              </a:stretch>
            </p:blipFill>
            <p:spPr>
              <a:xfrm>
                <a:off x="7102725" y="2174879"/>
                <a:ext cx="4403475" cy="3651246"/>
              </a:xfrm>
              <a:prstGeom prst="rect">
                <a:avLst/>
              </a:prstGeom>
            </p:spPr>
          </p:pic>
        </mc:Fallback>
      </mc:AlternateContent>
      <p:sp>
        <p:nvSpPr>
          <p:cNvPr id="4" name="Slide Number Placeholder 3"/>
          <p:cNvSpPr>
            <a:spLocks noGrp="1"/>
          </p:cNvSpPr>
          <p:nvPr>
            <p:ph type="sldNum" sz="quarter" idx="12"/>
          </p:nvPr>
        </p:nvSpPr>
        <p:spPr>
          <a:xfrm>
            <a:off x="6553200" y="6096000"/>
            <a:ext cx="619107" cy="365125"/>
          </a:xfrm>
        </p:spPr>
        <p:txBody>
          <a:bodyPr/>
          <a:lstStyle/>
          <a:p>
            <a:fld id="{0EBF85CB-8E6F-4C76-A97C-98828569AB90}" type="slidenum">
              <a:rPr lang="en-US" smtClean="0"/>
              <a:pPr/>
              <a:t>22</a:t>
            </a:fld>
            <a:endParaRPr lang="en-US"/>
          </a:p>
        </p:txBody>
      </p:sp>
    </p:spTree>
    <p:extLst>
      <p:ext uri="{BB962C8B-B14F-4D97-AF65-F5344CB8AC3E}">
        <p14:creationId xmlns:p14="http://schemas.microsoft.com/office/powerpoint/2010/main" val="36419036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389C2-3596-43C7-8737-1BB5D6FC6573}"/>
              </a:ext>
            </a:extLst>
          </p:cNvPr>
          <p:cNvSpPr>
            <a:spLocks noGrp="1"/>
          </p:cNvSpPr>
          <p:nvPr>
            <p:ph type="title"/>
          </p:nvPr>
        </p:nvSpPr>
        <p:spPr/>
        <p:txBody>
          <a:bodyPr/>
          <a:lstStyle/>
          <a:p>
            <a:r>
              <a:rPr lang="en-US" dirty="0"/>
              <a:t>Contact Information</a:t>
            </a:r>
          </a:p>
        </p:txBody>
      </p:sp>
      <p:sp>
        <p:nvSpPr>
          <p:cNvPr id="3" name="Content Placeholder 2">
            <a:extLst>
              <a:ext uri="{FF2B5EF4-FFF2-40B4-BE49-F238E27FC236}">
                <a16:creationId xmlns:a16="http://schemas.microsoft.com/office/drawing/2014/main" id="{BC8510ED-F90F-40F1-9EF2-8CF9B7F69224}"/>
              </a:ext>
            </a:extLst>
          </p:cNvPr>
          <p:cNvSpPr>
            <a:spLocks noGrp="1"/>
          </p:cNvSpPr>
          <p:nvPr>
            <p:ph idx="1"/>
          </p:nvPr>
        </p:nvSpPr>
        <p:spPr/>
        <p:txBody>
          <a:bodyPr/>
          <a:lstStyle/>
          <a:p>
            <a:r>
              <a:rPr lang="en-US" dirty="0"/>
              <a:t> Rusty Monhollon, PhD</a:t>
            </a:r>
          </a:p>
          <a:p>
            <a:pPr marL="0" indent="0">
              <a:buNone/>
            </a:pPr>
            <a:r>
              <a:rPr lang="en-US" dirty="0"/>
              <a:t>	President &amp; Executive Director</a:t>
            </a:r>
          </a:p>
          <a:p>
            <a:pPr marL="457188" lvl="1" indent="0">
              <a:buNone/>
            </a:pPr>
            <a:r>
              <a:rPr lang="en-US" dirty="0"/>
              <a:t>(803) 737-2155</a:t>
            </a:r>
          </a:p>
          <a:p>
            <a:pPr marL="457188" lvl="1" indent="0">
              <a:buNone/>
            </a:pPr>
            <a:r>
              <a:rPr lang="en-US" dirty="0">
                <a:hlinkClick r:id="rId3"/>
              </a:rPr>
              <a:t>rmonhollon@che.sc.gov</a:t>
            </a:r>
            <a:r>
              <a:rPr lang="en-US" dirty="0"/>
              <a:t> </a:t>
            </a:r>
          </a:p>
          <a:p>
            <a:pPr marL="457188" lvl="1" indent="0">
              <a:buNone/>
            </a:pPr>
            <a:endParaRPr lang="en-US" dirty="0"/>
          </a:p>
        </p:txBody>
      </p:sp>
      <p:sp>
        <p:nvSpPr>
          <p:cNvPr id="4" name="Slide Number Placeholder 3">
            <a:extLst>
              <a:ext uri="{FF2B5EF4-FFF2-40B4-BE49-F238E27FC236}">
                <a16:creationId xmlns:a16="http://schemas.microsoft.com/office/drawing/2014/main" id="{BFA2C6FA-5A91-4E97-8E72-0EEB67A51194}"/>
              </a:ext>
            </a:extLst>
          </p:cNvPr>
          <p:cNvSpPr>
            <a:spLocks noGrp="1"/>
          </p:cNvSpPr>
          <p:nvPr>
            <p:ph type="sldNum" sz="quarter" idx="12"/>
          </p:nvPr>
        </p:nvSpPr>
        <p:spPr/>
        <p:txBody>
          <a:bodyPr/>
          <a:lstStyle/>
          <a:p>
            <a:fld id="{0EBF85CB-8E6F-4C76-A97C-98828569AB90}" type="slidenum">
              <a:rPr lang="en-US" smtClean="0"/>
              <a:pPr/>
              <a:t>23</a:t>
            </a:fld>
            <a:endParaRPr lang="en-US"/>
          </a:p>
        </p:txBody>
      </p:sp>
    </p:spTree>
    <p:extLst>
      <p:ext uri="{BB962C8B-B14F-4D97-AF65-F5344CB8AC3E}">
        <p14:creationId xmlns:p14="http://schemas.microsoft.com/office/powerpoint/2010/main" val="8236481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Appropriations History</a:t>
            </a:r>
          </a:p>
        </p:txBody>
      </p:sp>
      <p:sp>
        <p:nvSpPr>
          <p:cNvPr id="5" name="Slide Number Placeholder 4"/>
          <p:cNvSpPr>
            <a:spLocks noGrp="1"/>
          </p:cNvSpPr>
          <p:nvPr>
            <p:ph type="sldNum" sz="quarter" idx="12"/>
          </p:nvPr>
        </p:nvSpPr>
        <p:spPr/>
        <p:txBody>
          <a:bodyPr/>
          <a:lstStyle/>
          <a:p>
            <a:fld id="{0EBF85CB-8E6F-4C76-A97C-98828569AB90}" type="slidenum">
              <a:rPr lang="en-US" smtClean="0"/>
              <a:pPr/>
              <a:t>3</a:t>
            </a:fld>
            <a:endParaRPr lang="en-US"/>
          </a:p>
        </p:txBody>
      </p:sp>
      <p:graphicFrame>
        <p:nvGraphicFramePr>
          <p:cNvPr id="6" name="Chart 5">
            <a:extLst>
              <a:ext uri="{FF2B5EF4-FFF2-40B4-BE49-F238E27FC236}">
                <a16:creationId xmlns:a16="http://schemas.microsoft.com/office/drawing/2014/main" id="{640610B7-79A9-44DA-B6CF-E9E575B7095A}"/>
              </a:ext>
            </a:extLst>
          </p:cNvPr>
          <p:cNvGraphicFramePr>
            <a:graphicFrameLocks/>
          </p:cNvGraphicFramePr>
          <p:nvPr>
            <p:extLst>
              <p:ext uri="{D42A27DB-BD31-4B8C-83A1-F6EECF244321}">
                <p14:modId xmlns:p14="http://schemas.microsoft.com/office/powerpoint/2010/main" val="2435675839"/>
              </p:ext>
            </p:extLst>
          </p:nvPr>
        </p:nvGraphicFramePr>
        <p:xfrm>
          <a:off x="1981200" y="1426397"/>
          <a:ext cx="9829800" cy="383140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90823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a:t>Recurring Request </a:t>
            </a:r>
          </a:p>
        </p:txBody>
      </p:sp>
      <p:sp>
        <p:nvSpPr>
          <p:cNvPr id="4" name="Slide Number Placeholder 3"/>
          <p:cNvSpPr>
            <a:spLocks noGrp="1"/>
          </p:cNvSpPr>
          <p:nvPr>
            <p:ph type="sldNum" sz="quarter" idx="12"/>
          </p:nvPr>
        </p:nvSpPr>
        <p:spPr/>
        <p:txBody>
          <a:bodyPr/>
          <a:lstStyle/>
          <a:p>
            <a:fld id="{0EBF85CB-8E6F-4C76-A97C-98828569AB90}" type="slidenum">
              <a:rPr lang="en-US" smtClean="0"/>
              <a:pPr/>
              <a:t>4</a:t>
            </a:fld>
            <a:endParaRPr lang="en-US"/>
          </a:p>
        </p:txBody>
      </p:sp>
      <p:graphicFrame>
        <p:nvGraphicFramePr>
          <p:cNvPr id="11" name="Table 8">
            <a:extLst>
              <a:ext uri="{FF2B5EF4-FFF2-40B4-BE49-F238E27FC236}">
                <a16:creationId xmlns:a16="http://schemas.microsoft.com/office/drawing/2014/main" id="{4DFD71ED-4612-4C03-86B7-9802F3FBF2B1}"/>
              </a:ext>
            </a:extLst>
          </p:cNvPr>
          <p:cNvGraphicFramePr>
            <a:graphicFrameLocks noGrp="1"/>
          </p:cNvGraphicFramePr>
          <p:nvPr>
            <p:ph idx="1"/>
            <p:extLst>
              <p:ext uri="{D42A27DB-BD31-4B8C-83A1-F6EECF244321}">
                <p14:modId xmlns:p14="http://schemas.microsoft.com/office/powerpoint/2010/main" val="2115483238"/>
              </p:ext>
            </p:extLst>
          </p:nvPr>
        </p:nvGraphicFramePr>
        <p:xfrm>
          <a:off x="2404126" y="1447486"/>
          <a:ext cx="7486878" cy="4389120"/>
        </p:xfrm>
        <a:graphic>
          <a:graphicData uri="http://schemas.openxmlformats.org/drawingml/2006/table">
            <a:tbl>
              <a:tblPr firstRow="1" bandRow="1">
                <a:tableStyleId>{5C22544A-7EE6-4342-B048-85BDC9FD1C3A}</a:tableStyleId>
              </a:tblPr>
              <a:tblGrid>
                <a:gridCol w="952499">
                  <a:extLst>
                    <a:ext uri="{9D8B030D-6E8A-4147-A177-3AD203B41FA5}">
                      <a16:colId xmlns:a16="http://schemas.microsoft.com/office/drawing/2014/main" val="1779885139"/>
                    </a:ext>
                  </a:extLst>
                </a:gridCol>
                <a:gridCol w="1214232">
                  <a:extLst>
                    <a:ext uri="{9D8B030D-6E8A-4147-A177-3AD203B41FA5}">
                      <a16:colId xmlns:a16="http://schemas.microsoft.com/office/drawing/2014/main" val="3221917878"/>
                    </a:ext>
                  </a:extLst>
                </a:gridCol>
                <a:gridCol w="2733964">
                  <a:extLst>
                    <a:ext uri="{9D8B030D-6E8A-4147-A177-3AD203B41FA5}">
                      <a16:colId xmlns:a16="http://schemas.microsoft.com/office/drawing/2014/main" val="3768714866"/>
                    </a:ext>
                  </a:extLst>
                </a:gridCol>
                <a:gridCol w="1403927">
                  <a:extLst>
                    <a:ext uri="{9D8B030D-6E8A-4147-A177-3AD203B41FA5}">
                      <a16:colId xmlns:a16="http://schemas.microsoft.com/office/drawing/2014/main" val="3817004966"/>
                    </a:ext>
                  </a:extLst>
                </a:gridCol>
                <a:gridCol w="1182256">
                  <a:extLst>
                    <a:ext uri="{9D8B030D-6E8A-4147-A177-3AD203B41FA5}">
                      <a16:colId xmlns:a16="http://schemas.microsoft.com/office/drawing/2014/main" val="2870761264"/>
                    </a:ext>
                  </a:extLst>
                </a:gridCol>
              </a:tblGrid>
              <a:tr h="731520">
                <a:tc>
                  <a:txBody>
                    <a:bodyPr/>
                    <a:lstStyle/>
                    <a:p>
                      <a:pPr algn="ctr"/>
                      <a:r>
                        <a:rPr lang="en-US" sz="1800" dirty="0">
                          <a:solidFill>
                            <a:schemeClr val="tx1"/>
                          </a:solidFill>
                          <a:latin typeface="Avenir Next LT Pro Demi" panose="020B0704020202020204" pitchFamily="34" charset="0"/>
                        </a:rPr>
                        <a:t>Priority</a:t>
                      </a:r>
                    </a:p>
                  </a:txBody>
                  <a:tcPr>
                    <a:lnL w="12700" cap="flat" cmpd="sng" algn="ctr">
                      <a:solidFill>
                        <a:srgbClr val="FFC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BB335"/>
                    </a:solidFill>
                  </a:tcPr>
                </a:tc>
                <a:tc>
                  <a:txBody>
                    <a:bodyPr/>
                    <a:lstStyle/>
                    <a:p>
                      <a:pPr algn="ctr"/>
                      <a:r>
                        <a:rPr lang="en-US" sz="1800" dirty="0">
                          <a:solidFill>
                            <a:schemeClr val="tx1"/>
                          </a:solidFill>
                          <a:latin typeface="Avenir Next LT Pro Demi" panose="020B0704020202020204" pitchFamily="34" charset="0"/>
                        </a:rPr>
                        <a:t>Request Type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BB335"/>
                    </a:solidFill>
                  </a:tcPr>
                </a:tc>
                <a:tc>
                  <a:txBody>
                    <a:bodyPr/>
                    <a:lstStyle/>
                    <a:p>
                      <a:pPr algn="ctr"/>
                      <a:r>
                        <a:rPr lang="en-US" sz="1800" b="0" dirty="0">
                          <a:solidFill>
                            <a:schemeClr val="tx1"/>
                          </a:solidFill>
                          <a:latin typeface="Avenir Next LT Pro Demi" panose="020B0704020202020204" pitchFamily="34" charset="0"/>
                          <a:cs typeface="Dubai Medium" panose="020B0603030403030204" pitchFamily="34" charset="-78"/>
                        </a:rPr>
                        <a:t>Request Title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BB11E"/>
                    </a:solidFill>
                  </a:tcPr>
                </a:tc>
                <a:tc>
                  <a:txBody>
                    <a:bodyPr/>
                    <a:lstStyle/>
                    <a:p>
                      <a:pPr algn="ctr"/>
                      <a:r>
                        <a:rPr lang="en-US" sz="1800" b="0" dirty="0">
                          <a:solidFill>
                            <a:schemeClr val="tx1"/>
                          </a:solidFill>
                          <a:latin typeface="Avenir Next LT Pro Demi" panose="020B0704020202020204" pitchFamily="34" charset="0"/>
                          <a:cs typeface="Dubai Medium" panose="020B0603030403030204" pitchFamily="34" charset="-78"/>
                        </a:rPr>
                        <a:t>Amount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BB11E"/>
                    </a:solidFill>
                  </a:tcPr>
                </a:tc>
                <a:tc>
                  <a:txBody>
                    <a:bodyPr/>
                    <a:lstStyle/>
                    <a:p>
                      <a:pPr algn="ctr"/>
                      <a:r>
                        <a:rPr lang="en-US" sz="1800" b="0" dirty="0">
                          <a:solidFill>
                            <a:schemeClr val="tx1"/>
                          </a:solidFill>
                          <a:latin typeface="Avenir Next LT Pro Demi" panose="020B0704020202020204" pitchFamily="34" charset="0"/>
                          <a:cs typeface="Dubai Medium" panose="020B0603030403030204" pitchFamily="34" charset="-78"/>
                        </a:rPr>
                        <a:t>FTEs</a:t>
                      </a:r>
                    </a:p>
                  </a:txBody>
                  <a:tcPr anchor="ctr">
                    <a:lnL w="12700" cap="flat" cmpd="sng" algn="ctr">
                      <a:no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BB11E"/>
                    </a:solidFill>
                  </a:tcPr>
                </a:tc>
                <a:extLst>
                  <a:ext uri="{0D108BD9-81ED-4DB2-BD59-A6C34878D82A}">
                    <a16:rowId xmlns:a16="http://schemas.microsoft.com/office/drawing/2014/main" val="2605163106"/>
                  </a:ext>
                </a:extLst>
              </a:tr>
              <a:tr h="731520">
                <a:tc>
                  <a:txBody>
                    <a:bodyPr/>
                    <a:lstStyle/>
                    <a:p>
                      <a:r>
                        <a:rPr lang="en-US" sz="1800" dirty="0">
                          <a:solidFill>
                            <a:schemeClr val="tx1"/>
                          </a:solidFill>
                          <a:latin typeface="Dubai Medium" panose="020B0603030403030204" pitchFamily="34" charset="-78"/>
                          <a:cs typeface="Dubai Medium" panose="020B0603030403030204" pitchFamily="34" charset="-78"/>
                        </a:rPr>
                        <a:t>1</a:t>
                      </a:r>
                    </a:p>
                  </a:txBody>
                  <a:tcPr anchor="ctr">
                    <a:lnL w="12700" cap="flat" cmpd="sng" algn="ctr">
                      <a:solidFill>
                        <a:srgbClr val="FFC00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800" dirty="0">
                          <a:latin typeface="Dubai Medium" panose="020B0603030403030204" pitchFamily="34" charset="-78"/>
                          <a:cs typeface="Dubai Medium" panose="020B0603030403030204" pitchFamily="34" charset="-78"/>
                        </a:rPr>
                        <a:t>Recurring</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dirty="0">
                          <a:latin typeface="Dubai Light" panose="020B0303030403030204" pitchFamily="34" charset="-78"/>
                          <a:cs typeface="Dubai Light" panose="020B0303030403030204" pitchFamily="34" charset="-78"/>
                        </a:rPr>
                        <a:t>Continuation of Need-based Grant Funding</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800" dirty="0">
                          <a:latin typeface="Dubai Light" panose="020B0303030403030204" pitchFamily="34" charset="-78"/>
                          <a:cs typeface="Dubai Light" panose="020B0303030403030204" pitchFamily="34" charset="-78"/>
                        </a:rPr>
                        <a:t>$60,000,000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dirty="0">
                          <a:latin typeface="Dubai Light" panose="020B0303030403030204" pitchFamily="34" charset="-78"/>
                          <a:cs typeface="Dubai Light" panose="020B0303030403030204" pitchFamily="34" charset="-78"/>
                        </a:rPr>
                        <a:t>1.0</a:t>
                      </a:r>
                    </a:p>
                  </a:txBody>
                  <a:tcPr anchor="ctr">
                    <a:lnL w="12700" cap="flat" cmpd="sng" algn="ctr">
                      <a:no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47733608"/>
                  </a:ext>
                </a:extLst>
              </a:tr>
              <a:tr h="731520">
                <a:tc>
                  <a:txBody>
                    <a:bodyPr/>
                    <a:lstStyle/>
                    <a:p>
                      <a:r>
                        <a:rPr lang="en-US" sz="1800" dirty="0">
                          <a:latin typeface="Dubai Medium" panose="020B0603030403030204" pitchFamily="34" charset="-78"/>
                          <a:cs typeface="Dubai Medium" panose="020B0603030403030204" pitchFamily="34" charset="-78"/>
                        </a:rPr>
                        <a:t>2</a:t>
                      </a:r>
                    </a:p>
                  </a:txBody>
                  <a:tcPr anchor="ctr">
                    <a:lnL w="12700" cap="flat" cmpd="sng" algn="ctr">
                      <a:solidFill>
                        <a:srgbClr val="FFC00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en-US" sz="1800" dirty="0">
                          <a:latin typeface="Dubai Medium" panose="020B0603030403030204" pitchFamily="34" charset="-78"/>
                          <a:cs typeface="Dubai Medium" panose="020B0603030403030204" pitchFamily="34" charset="-78"/>
                        </a:rPr>
                        <a:t>Recurring</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1800" dirty="0">
                          <a:latin typeface="Dubai Light" panose="020B0303030403030204" pitchFamily="34" charset="-78"/>
                          <a:cs typeface="Dubai Light" panose="020B0303030403030204" pitchFamily="34" charset="-78"/>
                        </a:rPr>
                        <a:t>Ascend 60x30 Initiatives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a:r>
                        <a:rPr lang="en-US" sz="1800" dirty="0">
                          <a:latin typeface="Dubai Light" panose="020B0303030403030204" pitchFamily="34" charset="-78"/>
                          <a:cs typeface="Dubai Light" panose="020B0303030403030204" pitchFamily="34" charset="-78"/>
                        </a:rPr>
                        <a:t>$750,000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1800" dirty="0">
                          <a:latin typeface="Dubai Light" panose="020B0303030403030204" pitchFamily="34" charset="-78"/>
                          <a:cs typeface="Dubai Light" panose="020B0303030403030204" pitchFamily="34" charset="-78"/>
                        </a:rPr>
                        <a:t>6.0</a:t>
                      </a:r>
                    </a:p>
                  </a:txBody>
                  <a:tcPr anchor="ctr">
                    <a:lnL w="12700" cap="flat" cmpd="sng" algn="ctr">
                      <a:no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384640142"/>
                  </a:ext>
                </a:extLst>
              </a:tr>
              <a:tr h="731520">
                <a:tc>
                  <a:txBody>
                    <a:bodyPr/>
                    <a:lstStyle/>
                    <a:p>
                      <a:r>
                        <a:rPr lang="en-US" sz="1800" dirty="0">
                          <a:latin typeface="Dubai Medium" panose="020B0603030403030204" pitchFamily="34" charset="-78"/>
                          <a:cs typeface="Dubai Medium" panose="020B0603030403030204" pitchFamily="34" charset="-78"/>
                        </a:rPr>
                        <a:t>3</a:t>
                      </a:r>
                    </a:p>
                  </a:txBody>
                  <a:tcPr anchor="ctr">
                    <a:lnL w="12700" cap="flat" cmpd="sng" algn="ctr">
                      <a:solidFill>
                        <a:srgbClr val="FFC00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800" dirty="0">
                          <a:solidFill>
                            <a:schemeClr val="tx1"/>
                          </a:solidFill>
                          <a:latin typeface="Dubai Medium" panose="020B0603030403030204" pitchFamily="34" charset="-78"/>
                          <a:cs typeface="Dubai Medium" panose="020B0603030403030204" pitchFamily="34" charset="-78"/>
                        </a:rPr>
                        <a:t>Recurring</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800" dirty="0">
                          <a:latin typeface="Dubai Light" panose="020B0303030403030204" pitchFamily="34" charset="-78"/>
                          <a:cs typeface="Dubai Light" panose="020B0303030403030204" pitchFamily="34" charset="-78"/>
                        </a:rPr>
                        <a:t>AmeriCorps Grant State Match</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800" dirty="0">
                          <a:latin typeface="Dubai Light" panose="020B0303030403030204" pitchFamily="34" charset="-78"/>
                          <a:cs typeface="Dubai Light" panose="020B0303030403030204" pitchFamily="34" charset="-78"/>
                        </a:rPr>
                        <a:t>$60,000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800" dirty="0">
                          <a:latin typeface="Dubai Light" panose="020B0303030403030204" pitchFamily="34" charset="-78"/>
                          <a:cs typeface="Dubai Light" panose="020B0303030403030204" pitchFamily="34" charset="-78"/>
                        </a:rPr>
                        <a:t>0.0</a:t>
                      </a:r>
                    </a:p>
                  </a:txBody>
                  <a:tcPr anchor="ctr">
                    <a:lnL w="12700" cap="flat" cmpd="sng" algn="ctr">
                      <a:no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97925843"/>
                  </a:ext>
                </a:extLst>
              </a:tr>
              <a:tr h="731520">
                <a:tc>
                  <a:txBody>
                    <a:bodyPr/>
                    <a:lstStyle/>
                    <a:p>
                      <a:r>
                        <a:rPr lang="en-US" sz="1800" dirty="0">
                          <a:latin typeface="Dubai Medium" panose="020B0603030403030204" pitchFamily="34" charset="-78"/>
                          <a:cs typeface="Dubai Medium" panose="020B0603030403030204" pitchFamily="34" charset="-78"/>
                        </a:rPr>
                        <a:t>4</a:t>
                      </a:r>
                    </a:p>
                  </a:txBody>
                  <a:tcPr anchor="ctr">
                    <a:lnL w="12700" cap="flat" cmpd="sng" algn="ctr">
                      <a:solidFill>
                        <a:srgbClr val="FFC00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en-US" sz="1800" dirty="0">
                          <a:latin typeface="Dubai Medium" panose="020B0603030403030204" pitchFamily="34" charset="-78"/>
                          <a:cs typeface="Dubai Medium" panose="020B0603030403030204" pitchFamily="34" charset="-78"/>
                        </a:rPr>
                        <a:t>Recurring</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1800" dirty="0">
                          <a:latin typeface="Dubai Light" panose="020B0303030403030204" pitchFamily="34" charset="-78"/>
                          <a:cs typeface="Dubai Light" panose="020B0303030403030204" pitchFamily="34" charset="-78"/>
                        </a:rPr>
                        <a:t>Statewide Electronic Library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a:r>
                        <a:rPr lang="en-US" sz="1800" dirty="0">
                          <a:latin typeface="Dubai Light" panose="020B0303030403030204" pitchFamily="34" charset="-78"/>
                          <a:cs typeface="Dubai Light" panose="020B0303030403030204" pitchFamily="34" charset="-78"/>
                        </a:rPr>
                        <a:t>$1,500,000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1800" dirty="0">
                          <a:latin typeface="Dubai Light" panose="020B0303030403030204" pitchFamily="34" charset="-78"/>
                          <a:cs typeface="Dubai Light" panose="020B0303030403030204" pitchFamily="34" charset="-78"/>
                        </a:rPr>
                        <a:t>0.0</a:t>
                      </a:r>
                    </a:p>
                  </a:txBody>
                  <a:tcPr anchor="ctr">
                    <a:lnL w="12700" cap="flat" cmpd="sng" algn="ctr">
                      <a:no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223699027"/>
                  </a:ext>
                </a:extLst>
              </a:tr>
              <a:tr h="731520">
                <a:tc gridSpan="3">
                  <a:txBody>
                    <a:bodyPr/>
                    <a:lstStyle/>
                    <a:p>
                      <a:pPr algn="ctr"/>
                      <a:r>
                        <a:rPr lang="en-US" sz="1800" dirty="0">
                          <a:latin typeface="Dubai Medium" panose="020B0603030403030204" pitchFamily="34" charset="-78"/>
                          <a:cs typeface="Dubai Medium" panose="020B0603030403030204" pitchFamily="34" charset="-78"/>
                        </a:rPr>
                        <a:t>TOTAL</a:t>
                      </a:r>
                    </a:p>
                  </a:txBody>
                  <a:tcPr anchor="ctr">
                    <a:lnL w="12700" cap="flat" cmpd="sng" algn="ctr">
                      <a:solidFill>
                        <a:srgbClr val="FFC00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endParaRPr lang="en-US" sz="1800" dirty="0">
                        <a:latin typeface="Dubai Medium" panose="020B0603030403030204" pitchFamily="34" charset="-78"/>
                        <a:cs typeface="Dubai Medium" panose="020B0603030403030204" pitchFamily="34" charset="-78"/>
                      </a:endParaRPr>
                    </a:p>
                  </a:txBody>
                  <a:tcPr anchor="ctr">
                    <a:lnL w="12700" cmpd="sng">
                      <a:noFill/>
                    </a:lnL>
                    <a:lnR w="12700" cmpd="sng">
                      <a:noFill/>
                    </a:lnR>
                    <a:lnT w="12700" cap="flat" cmpd="sng" algn="ctr">
                      <a:noFill/>
                      <a:prstDash val="solid"/>
                      <a:round/>
                      <a:headEnd type="none" w="med" len="med"/>
                      <a:tailEnd type="none" w="med" len="med"/>
                    </a:lnT>
                    <a:solidFill>
                      <a:schemeClr val="bg1">
                        <a:lumMod val="85000"/>
                      </a:schemeClr>
                    </a:solidFill>
                  </a:tcPr>
                </a:tc>
                <a:tc hMerge="1">
                  <a:txBody>
                    <a:bodyPr/>
                    <a:lstStyle/>
                    <a:p>
                      <a:pPr algn="ctr"/>
                      <a:endParaRPr lang="en-US" sz="1800" dirty="0">
                        <a:latin typeface="Dubai Light" panose="020B0303030403030204" pitchFamily="34" charset="-78"/>
                        <a:cs typeface="Dubai Light" panose="020B0303030403030204" pitchFamily="34" charset="-78"/>
                      </a:endParaRPr>
                    </a:p>
                  </a:txBody>
                  <a:tcPr anchor="ctr">
                    <a:lnL w="12700" cmpd="sng">
                      <a:noFill/>
                    </a:lnL>
                    <a:lnR w="12700" cap="flat" cmpd="sng" algn="ctr">
                      <a:solidFill>
                        <a:srgbClr val="EBB11E"/>
                      </a:solidFill>
                      <a:prstDash val="solid"/>
                      <a:round/>
                      <a:headEnd type="none" w="med" len="med"/>
                      <a:tailEnd type="none" w="med" len="med"/>
                    </a:lnR>
                    <a:lnT w="12700" cap="flat" cmpd="sng" algn="ctr">
                      <a:noFill/>
                      <a:prstDash val="solid"/>
                      <a:round/>
                      <a:headEnd type="none" w="med" len="med"/>
                      <a:tailEnd type="none" w="med" len="med"/>
                    </a:lnT>
                    <a:solidFill>
                      <a:schemeClr val="bg1">
                        <a:lumMod val="85000"/>
                      </a:schemeClr>
                    </a:solidFill>
                  </a:tcPr>
                </a:tc>
                <a:tc>
                  <a:txBody>
                    <a:bodyPr/>
                    <a:lstStyle/>
                    <a:p>
                      <a:pPr algn="r"/>
                      <a:r>
                        <a:rPr lang="en-US" sz="1800" b="1" dirty="0">
                          <a:latin typeface="Dubai Light" panose="020B0303030403030204" pitchFamily="34" charset="-78"/>
                          <a:cs typeface="Dubai Light" panose="020B0303030403030204" pitchFamily="34" charset="-78"/>
                        </a:rPr>
                        <a:t>$62,310,000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1800" b="1" dirty="0">
                          <a:latin typeface="Dubai Light" panose="020B0303030403030204" pitchFamily="34" charset="-78"/>
                          <a:cs typeface="Dubai Light" panose="020B0303030403030204" pitchFamily="34" charset="-78"/>
                        </a:rPr>
                        <a:t>7.0</a:t>
                      </a:r>
                    </a:p>
                  </a:txBody>
                  <a:tcPr anchor="ctr">
                    <a:lnL w="12700" cap="flat" cmpd="sng" algn="ctr">
                      <a:no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755214762"/>
                  </a:ext>
                </a:extLst>
              </a:tr>
            </a:tbl>
          </a:graphicData>
        </a:graphic>
      </p:graphicFrame>
    </p:spTree>
    <p:extLst>
      <p:ext uri="{BB962C8B-B14F-4D97-AF65-F5344CB8AC3E}">
        <p14:creationId xmlns:p14="http://schemas.microsoft.com/office/powerpoint/2010/main" val="29436894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A2E5AB-FD94-4574-BBD6-D38B760BDE25}"/>
              </a:ext>
            </a:extLst>
          </p:cNvPr>
          <p:cNvSpPr>
            <a:spLocks noGrp="1"/>
          </p:cNvSpPr>
          <p:nvPr>
            <p:ph type="title"/>
          </p:nvPr>
        </p:nvSpPr>
        <p:spPr/>
        <p:txBody>
          <a:bodyPr>
            <a:normAutofit/>
          </a:bodyPr>
          <a:lstStyle/>
          <a:p>
            <a:r>
              <a:rPr lang="en-US" dirty="0"/>
              <a:t>Need-based Funding</a:t>
            </a:r>
          </a:p>
        </p:txBody>
      </p:sp>
      <p:sp>
        <p:nvSpPr>
          <p:cNvPr id="3" name="Content Placeholder 2">
            <a:extLst>
              <a:ext uri="{FF2B5EF4-FFF2-40B4-BE49-F238E27FC236}">
                <a16:creationId xmlns:a16="http://schemas.microsoft.com/office/drawing/2014/main" id="{2F785C9F-63AA-48F5-B676-EEFA4EF2C07E}"/>
              </a:ext>
            </a:extLst>
          </p:cNvPr>
          <p:cNvSpPr>
            <a:spLocks noGrp="1"/>
          </p:cNvSpPr>
          <p:nvPr>
            <p:ph idx="1"/>
          </p:nvPr>
        </p:nvSpPr>
        <p:spPr/>
        <p:txBody>
          <a:bodyPr>
            <a:normAutofit fontScale="85000" lnSpcReduction="10000"/>
          </a:bodyPr>
          <a:lstStyle/>
          <a:p>
            <a:r>
              <a:rPr lang="en-US" dirty="0"/>
              <a:t>Allocated to students with demonstrable need, documented using FAFSA information.</a:t>
            </a:r>
          </a:p>
          <a:p>
            <a:r>
              <a:rPr lang="en-US" dirty="0"/>
              <a:t>The CHE requests authority to expend 0.25% of its annual need-based appropriation for administration.  </a:t>
            </a:r>
          </a:p>
          <a:p>
            <a:pPr lvl="1"/>
            <a:r>
              <a:rPr lang="en-US" dirty="0"/>
              <a:t>Based on total appropriation of $72,000,000 for FY 2021-22, this equates to $180,000.  </a:t>
            </a:r>
          </a:p>
          <a:p>
            <a:pPr lvl="1"/>
            <a:r>
              <a:rPr lang="en-US" dirty="0"/>
              <a:t>Administrative costs would fund increased oversight of the program, including an additional auditor.</a:t>
            </a:r>
          </a:p>
        </p:txBody>
      </p:sp>
      <p:sp>
        <p:nvSpPr>
          <p:cNvPr id="4" name="Slide Number Placeholder 3">
            <a:extLst>
              <a:ext uri="{FF2B5EF4-FFF2-40B4-BE49-F238E27FC236}">
                <a16:creationId xmlns:a16="http://schemas.microsoft.com/office/drawing/2014/main" id="{C8F89C63-6FC3-4D9A-BA07-D222A601B771}"/>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A1D46623-C34D-4B2C-BEF2-8EB426E982AD}" type="slidenum">
              <a:rPr kumimoji="0" lang="en-US" sz="1600" b="0" i="0" u="none" strike="noStrike" kern="1200" cap="none" spc="0" normalizeH="0" baseline="0" noProof="0" smtClean="0">
                <a:ln>
                  <a:noFill/>
                </a:ln>
                <a:solidFill>
                  <a:srgbClr val="051C4B"/>
                </a:solidFill>
                <a:effectLst/>
                <a:uLnTx/>
                <a:uFillTx/>
                <a:latin typeface="Dubai Light" panose="020B0303030403030204" pitchFamily="34" charset="-78"/>
                <a:ea typeface="+mn-ea"/>
                <a:cs typeface="Dubai Light" panose="020B0303030403030204" pitchFamily="34" charset="-78"/>
              </a:rPr>
              <a:pPr marL="0" marR="0" lvl="0" indent="0" algn="ctr" defTabSz="457200" rtl="0" eaLnBrk="1" fontAlgn="auto" latinLnBrk="0" hangingPunct="1">
                <a:lnSpc>
                  <a:spcPct val="100000"/>
                </a:lnSpc>
                <a:spcBef>
                  <a:spcPts val="0"/>
                </a:spcBef>
                <a:spcAft>
                  <a:spcPts val="0"/>
                </a:spcAft>
                <a:buClrTx/>
                <a:buSzTx/>
                <a:buFontTx/>
                <a:buNone/>
                <a:tabLst/>
                <a:defRPr/>
              </a:pPr>
              <a:t>5</a:t>
            </a:fld>
            <a:endParaRPr kumimoji="0" lang="en-US" sz="1600" b="0" i="0" u="none" strike="noStrike" kern="1200" cap="none" spc="0" normalizeH="0" baseline="0" noProof="0" dirty="0">
              <a:ln>
                <a:noFill/>
              </a:ln>
              <a:solidFill>
                <a:srgbClr val="051C4B"/>
              </a:solidFill>
              <a:effectLst/>
              <a:uLnTx/>
              <a:uFillTx/>
              <a:latin typeface="Dubai Light" panose="020B0303030403030204" pitchFamily="34" charset="-78"/>
              <a:ea typeface="+mn-ea"/>
              <a:cs typeface="Dubai Light" panose="020B0303030403030204" pitchFamily="34" charset="-78"/>
            </a:endParaRPr>
          </a:p>
        </p:txBody>
      </p:sp>
    </p:spTree>
    <p:extLst>
      <p:ext uri="{BB962C8B-B14F-4D97-AF65-F5344CB8AC3E}">
        <p14:creationId xmlns:p14="http://schemas.microsoft.com/office/powerpoint/2010/main" val="33259393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870" dirty="0"/>
              <a:t>ASCEND 60x30 Initiatives</a:t>
            </a:r>
            <a:endParaRPr lang="en-US" sz="5870" dirty="0">
              <a:solidFill>
                <a:srgbClr val="FF0000"/>
              </a:solidFill>
            </a:endParaRPr>
          </a:p>
        </p:txBody>
      </p:sp>
      <p:sp>
        <p:nvSpPr>
          <p:cNvPr id="4" name="Slide Number Placeholder 3"/>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0EBF85CB-8E6F-4C76-A97C-98828569AB90}" type="slidenum">
              <a:rPr kumimoji="0" lang="en-US" sz="1200" b="0" i="0" u="none" strike="noStrike" kern="1200" cap="none" spc="0" normalizeH="0" baseline="0" noProof="0" smtClean="0">
                <a:ln>
                  <a:noFill/>
                </a:ln>
                <a:solidFill>
                  <a:srgbClr val="051C4B"/>
                </a:solidFill>
                <a:effectLst/>
                <a:uLnTx/>
                <a:uFillTx/>
                <a:latin typeface="Dubai Light" panose="020B0303030403030204" pitchFamily="34" charset="-78"/>
                <a:ea typeface="+mn-ea"/>
                <a:cs typeface="Dubai Light" panose="020B0303030403030204" pitchFamily="34" charset="-78"/>
              </a:rPr>
              <a:pPr marL="0" marR="0" lvl="0" indent="0" algn="ct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srgbClr val="051C4B"/>
              </a:solidFill>
              <a:effectLst/>
              <a:uLnTx/>
              <a:uFillTx/>
              <a:latin typeface="Dubai Light" panose="020B0303030403030204" pitchFamily="34" charset="-78"/>
              <a:ea typeface="+mn-ea"/>
              <a:cs typeface="Dubai Light" panose="020B0303030403030204" pitchFamily="34" charset="-78"/>
            </a:endParaRPr>
          </a:p>
        </p:txBody>
      </p:sp>
      <p:graphicFrame>
        <p:nvGraphicFramePr>
          <p:cNvPr id="8" name="Table 8">
            <a:extLst>
              <a:ext uri="{FF2B5EF4-FFF2-40B4-BE49-F238E27FC236}">
                <a16:creationId xmlns:a16="http://schemas.microsoft.com/office/drawing/2014/main" id="{62CAA850-A8C3-4BCA-A0D9-5533C431C912}"/>
              </a:ext>
            </a:extLst>
          </p:cNvPr>
          <p:cNvGraphicFramePr>
            <a:graphicFrameLocks noGrp="1"/>
          </p:cNvGraphicFramePr>
          <p:nvPr>
            <p:ph idx="1"/>
            <p:extLst>
              <p:ext uri="{D42A27DB-BD31-4B8C-83A1-F6EECF244321}">
                <p14:modId xmlns:p14="http://schemas.microsoft.com/office/powerpoint/2010/main" val="2899150800"/>
              </p:ext>
            </p:extLst>
          </p:nvPr>
        </p:nvGraphicFramePr>
        <p:xfrm>
          <a:off x="2238442" y="1345791"/>
          <a:ext cx="8008493" cy="4291440"/>
        </p:xfrm>
        <a:graphic>
          <a:graphicData uri="http://schemas.openxmlformats.org/drawingml/2006/table">
            <a:tbl>
              <a:tblPr firstRow="1" bandRow="1">
                <a:tableStyleId>{5C22544A-7EE6-4342-B048-85BDC9FD1C3A}</a:tableStyleId>
              </a:tblPr>
              <a:tblGrid>
                <a:gridCol w="604912">
                  <a:extLst>
                    <a:ext uri="{9D8B030D-6E8A-4147-A177-3AD203B41FA5}">
                      <a16:colId xmlns:a16="http://schemas.microsoft.com/office/drawing/2014/main" val="1779885139"/>
                    </a:ext>
                  </a:extLst>
                </a:gridCol>
                <a:gridCol w="6162552">
                  <a:extLst>
                    <a:ext uri="{9D8B030D-6E8A-4147-A177-3AD203B41FA5}">
                      <a16:colId xmlns:a16="http://schemas.microsoft.com/office/drawing/2014/main" val="3768714866"/>
                    </a:ext>
                  </a:extLst>
                </a:gridCol>
                <a:gridCol w="1241029">
                  <a:extLst>
                    <a:ext uri="{9D8B030D-6E8A-4147-A177-3AD203B41FA5}">
                      <a16:colId xmlns:a16="http://schemas.microsoft.com/office/drawing/2014/main" val="3817004966"/>
                    </a:ext>
                  </a:extLst>
                </a:gridCol>
              </a:tblGrid>
              <a:tr h="536430">
                <a:tc>
                  <a:txBody>
                    <a:bodyPr/>
                    <a:lstStyle/>
                    <a:p>
                      <a:pPr algn="ctr"/>
                      <a:endParaRPr lang="en-US" sz="1800" dirty="0">
                        <a:solidFill>
                          <a:schemeClr val="tx1"/>
                        </a:solidFill>
                        <a:latin typeface="Avenir Next LT Pro Demi" panose="020B0704020202020204" pitchFamily="34" charset="0"/>
                      </a:endParaRPr>
                    </a:p>
                  </a:txBody>
                  <a:tcPr>
                    <a:lnL w="12700" cap="flat" cmpd="sng" algn="ctr">
                      <a:solidFill>
                        <a:srgbClr val="FFC000"/>
                      </a:solidFill>
                      <a:prstDash val="solid"/>
                      <a:round/>
                      <a:headEnd type="none" w="med" len="med"/>
                      <a:tailEnd type="none" w="med" len="med"/>
                    </a:lnL>
                    <a:lnR w="12700" cmpd="sng">
                      <a:noFill/>
                    </a:lnR>
                    <a:lnT w="12700" cap="flat" cmpd="sng" algn="ctr">
                      <a:solidFill>
                        <a:srgbClr val="FFC000"/>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EBB335"/>
                    </a:solidFill>
                  </a:tcPr>
                </a:tc>
                <a:tc>
                  <a:txBody>
                    <a:bodyPr/>
                    <a:lstStyle/>
                    <a:p>
                      <a:pPr algn="ctr"/>
                      <a:r>
                        <a:rPr lang="en-US" sz="1800" b="0" dirty="0">
                          <a:solidFill>
                            <a:schemeClr val="tx1"/>
                          </a:solidFill>
                          <a:latin typeface="Avenir Next LT Pro Demi" panose="020B0704020202020204" pitchFamily="34" charset="0"/>
                          <a:cs typeface="Dubai Medium" panose="020B0603030403030204" pitchFamily="34" charset="-78"/>
                        </a:rPr>
                        <a:t>Initiative Title</a:t>
                      </a:r>
                    </a:p>
                  </a:txBody>
                  <a:tcPr anchor="ctr">
                    <a:lnL w="12700" cmpd="sng">
                      <a:noFill/>
                    </a:lnL>
                    <a:lnR w="12700" cap="flat" cmpd="sng" algn="ctr">
                      <a:noFill/>
                      <a:prstDash val="solid"/>
                      <a:round/>
                      <a:headEnd type="none" w="med" len="med"/>
                      <a:tailEnd type="none" w="med" len="med"/>
                    </a:lnR>
                    <a:lnT w="12700" cap="flat" cmpd="sng" algn="ctr">
                      <a:solidFill>
                        <a:srgbClr val="FFC000"/>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EBB11E"/>
                    </a:solidFill>
                  </a:tcPr>
                </a:tc>
                <a:tc>
                  <a:txBody>
                    <a:bodyPr/>
                    <a:lstStyle/>
                    <a:p>
                      <a:pPr algn="ctr"/>
                      <a:r>
                        <a:rPr lang="en-US" sz="1800" b="0" dirty="0">
                          <a:solidFill>
                            <a:schemeClr val="tx1"/>
                          </a:solidFill>
                          <a:latin typeface="Avenir Next LT Pro Demi" panose="020B0704020202020204" pitchFamily="34" charset="0"/>
                          <a:cs typeface="Dubai Medium" panose="020B0603030403030204" pitchFamily="34" charset="-78"/>
                        </a:rPr>
                        <a:t>Amount</a:t>
                      </a:r>
                    </a:p>
                  </a:txBody>
                  <a:tcPr anchor="ctr">
                    <a:lnL w="12700" cap="flat" cmpd="sng" algn="ctr">
                      <a:no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EBB11E"/>
                    </a:solidFill>
                  </a:tcPr>
                </a:tc>
                <a:extLst>
                  <a:ext uri="{0D108BD9-81ED-4DB2-BD59-A6C34878D82A}">
                    <a16:rowId xmlns:a16="http://schemas.microsoft.com/office/drawing/2014/main" val="2605163106"/>
                  </a:ext>
                </a:extLst>
              </a:tr>
              <a:tr h="536430">
                <a:tc>
                  <a:txBody>
                    <a:bodyPr/>
                    <a:lstStyle/>
                    <a:p>
                      <a:r>
                        <a:rPr lang="en-US" sz="1800" b="0" dirty="0">
                          <a:solidFill>
                            <a:schemeClr val="tx1"/>
                          </a:solidFill>
                          <a:latin typeface="Dubai Medium" panose="020B0603030403030204" pitchFamily="34" charset="-78"/>
                          <a:cs typeface="Dubai Medium" panose="020B0603030403030204" pitchFamily="34" charset="-78"/>
                        </a:rPr>
                        <a:t>1</a:t>
                      </a:r>
                    </a:p>
                  </a:txBody>
                  <a:tcPr anchor="ctr">
                    <a:lnL w="12700" cap="flat" cmpd="sng" algn="ctr">
                      <a:solidFill>
                        <a:srgbClr val="FFC000"/>
                      </a:solidFill>
                      <a:prstDash val="solid"/>
                      <a:round/>
                      <a:headEnd type="none" w="med" len="med"/>
                      <a:tailEnd type="none" w="med" len="med"/>
                    </a:lnL>
                    <a:lnR w="12700" cmpd="sng">
                      <a:noFill/>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dirty="0">
                          <a:latin typeface="Dubai Light" panose="020B0303030403030204" pitchFamily="34" charset="-78"/>
                          <a:cs typeface="Dubai Light" panose="020B0303030403030204" pitchFamily="34" charset="-78"/>
                        </a:rPr>
                        <a:t>College Access Network</a:t>
                      </a:r>
                    </a:p>
                  </a:txBody>
                  <a:tcPr anchor="ctr">
                    <a:lnL w="12700" cmpd="sng">
                      <a:noFill/>
                    </a:lnL>
                    <a:lnR w="12700" cap="flat" cmpd="sng" algn="ctr">
                      <a:noFill/>
                      <a:prstDash val="solid"/>
                      <a:round/>
                      <a:headEnd type="none" w="med" len="med"/>
                      <a:tailEnd type="none" w="med" len="med"/>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dirty="0">
                          <a:latin typeface="Dubai Light" panose="020B0303030403030204" pitchFamily="34" charset="-78"/>
                          <a:cs typeface="Dubai Light" panose="020B0303030403030204" pitchFamily="34" charset="-78"/>
                        </a:rPr>
                        <a:t>$125,000</a:t>
                      </a:r>
                    </a:p>
                  </a:txBody>
                  <a:tcPr anchor="ctr">
                    <a:lnL w="12700" cap="flat" cmpd="sng" algn="ctr">
                      <a:noFill/>
                      <a:prstDash val="solid"/>
                      <a:round/>
                      <a:headEnd type="none" w="med" len="med"/>
                      <a:tailEnd type="none" w="med" len="med"/>
                    </a:lnL>
                    <a:lnR w="12700" cap="flat" cmpd="sng" algn="ctr">
                      <a:solidFill>
                        <a:srgbClr val="FFC000"/>
                      </a:solidFill>
                      <a:prstDash val="solid"/>
                      <a:round/>
                      <a:headEnd type="none" w="med" len="med"/>
                      <a:tailEnd type="none" w="med" len="med"/>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47733608"/>
                  </a:ext>
                </a:extLst>
              </a:tr>
              <a:tr h="536430">
                <a:tc>
                  <a:txBody>
                    <a:bodyPr/>
                    <a:lstStyle/>
                    <a:p>
                      <a:r>
                        <a:rPr lang="en-US" sz="1800" b="0" dirty="0">
                          <a:latin typeface="Dubai Medium" panose="020B0603030403030204" pitchFamily="34" charset="-78"/>
                          <a:cs typeface="Dubai Medium" panose="020B0603030403030204" pitchFamily="34" charset="-78"/>
                        </a:rPr>
                        <a:t>2</a:t>
                      </a:r>
                    </a:p>
                  </a:txBody>
                  <a:tcPr anchor="ctr">
                    <a:lnL w="12700" cap="flat" cmpd="sng" algn="ctr">
                      <a:solidFill>
                        <a:srgbClr val="FFC000"/>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a:r>
                        <a:rPr lang="en-US" sz="1800" dirty="0">
                          <a:latin typeface="Dubai Light" panose="020B0303030403030204" pitchFamily="34" charset="-78"/>
                          <a:cs typeface="Dubai Light" panose="020B0303030403030204" pitchFamily="34" charset="-78"/>
                        </a:rPr>
                        <a:t>Transfer of Academic Credits Between Institutions</a:t>
                      </a: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1800" dirty="0">
                          <a:latin typeface="Dubai Light" panose="020B0303030403030204" pitchFamily="34" charset="-78"/>
                          <a:cs typeface="Dubai Light" panose="020B0303030403030204" pitchFamily="34" charset="-78"/>
                        </a:rPr>
                        <a:t>125,000</a:t>
                      </a:r>
                    </a:p>
                  </a:txBody>
                  <a:tcPr anchor="ctr">
                    <a:lnL w="12700" cap="flat" cmpd="sng" algn="ctr">
                      <a:no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384640142"/>
                  </a:ext>
                </a:extLst>
              </a:tr>
              <a:tr h="536430">
                <a:tc>
                  <a:txBody>
                    <a:bodyPr/>
                    <a:lstStyle/>
                    <a:p>
                      <a:r>
                        <a:rPr lang="en-US" sz="1800" b="0" dirty="0">
                          <a:latin typeface="Dubai Medium" panose="020B0603030403030204" pitchFamily="34" charset="-78"/>
                          <a:cs typeface="Dubai Medium" panose="020B0603030403030204" pitchFamily="34" charset="-78"/>
                        </a:rPr>
                        <a:t>3</a:t>
                      </a:r>
                    </a:p>
                  </a:txBody>
                  <a:tcPr anchor="ctr">
                    <a:lnL w="12700" cap="flat" cmpd="sng" algn="ctr">
                      <a:solidFill>
                        <a:srgbClr val="FFC000"/>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l"/>
                      <a:r>
                        <a:rPr lang="en-US" sz="1800" dirty="0">
                          <a:latin typeface="Dubai Light" panose="020B0303030403030204" pitchFamily="34" charset="-78"/>
                          <a:cs typeface="Dubai Light" panose="020B0303030403030204" pitchFamily="34" charset="-78"/>
                        </a:rPr>
                        <a:t>Dual Enrollment</a:t>
                      </a: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r>
                        <a:rPr lang="en-US" sz="1800" dirty="0">
                          <a:latin typeface="Dubai Light" panose="020B0303030403030204" pitchFamily="34" charset="-78"/>
                          <a:cs typeface="Dubai Light" panose="020B0303030403030204" pitchFamily="34" charset="-78"/>
                        </a:rPr>
                        <a:t>125,000</a:t>
                      </a:r>
                    </a:p>
                  </a:txBody>
                  <a:tcPr anchor="ctr">
                    <a:lnL w="12700" cap="flat" cmpd="sng" algn="ctr">
                      <a:no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97925843"/>
                  </a:ext>
                </a:extLst>
              </a:tr>
              <a:tr h="536430">
                <a:tc>
                  <a:txBody>
                    <a:bodyPr/>
                    <a:lstStyle/>
                    <a:p>
                      <a:r>
                        <a:rPr lang="en-US" sz="1800" b="0" dirty="0">
                          <a:latin typeface="Dubai Medium" panose="020B0603030403030204" pitchFamily="34" charset="-78"/>
                          <a:cs typeface="Dubai Medium" panose="020B0603030403030204" pitchFamily="34" charset="-78"/>
                        </a:rPr>
                        <a:t>4</a:t>
                      </a:r>
                    </a:p>
                  </a:txBody>
                  <a:tcPr anchor="ctr">
                    <a:lnL w="12700" cap="flat" cmpd="sng" algn="ctr">
                      <a:solidFill>
                        <a:srgbClr val="FFC000"/>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l"/>
                      <a:r>
                        <a:rPr lang="en-US" sz="1800" dirty="0">
                          <a:latin typeface="Dubai Light" panose="020B0303030403030204" pitchFamily="34" charset="-78"/>
                          <a:cs typeface="Dubai Light" panose="020B0303030403030204" pitchFamily="34" charset="-78"/>
                        </a:rPr>
                        <a:t>Guided Pathways</a:t>
                      </a: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ctr"/>
                      <a:r>
                        <a:rPr lang="en-US" sz="1800" dirty="0">
                          <a:latin typeface="Dubai Light" panose="020B0303030403030204" pitchFamily="34" charset="-78"/>
                          <a:cs typeface="Dubai Light" panose="020B0303030403030204" pitchFamily="34" charset="-78"/>
                        </a:rPr>
                        <a:t>125,000</a:t>
                      </a:r>
                    </a:p>
                  </a:txBody>
                  <a:tcPr anchor="ctr">
                    <a:lnL w="12700" cap="flat" cmpd="sng" algn="ctr">
                      <a:no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223699027"/>
                  </a:ext>
                </a:extLst>
              </a:tr>
              <a:tr h="536430">
                <a:tc>
                  <a:txBody>
                    <a:bodyPr/>
                    <a:lstStyle/>
                    <a:p>
                      <a:r>
                        <a:rPr lang="en-US" sz="1800" b="0" dirty="0">
                          <a:latin typeface="Dubai Medium" panose="020B0603030403030204" pitchFamily="34" charset="-78"/>
                          <a:cs typeface="Dubai Medium" panose="020B0603030403030204" pitchFamily="34" charset="-78"/>
                        </a:rPr>
                        <a:t>5</a:t>
                      </a:r>
                    </a:p>
                  </a:txBody>
                  <a:tcPr anchor="ctr">
                    <a:lnL w="12700" cap="flat" cmpd="sng" algn="ctr">
                      <a:solidFill>
                        <a:srgbClr val="FFC000"/>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a:r>
                        <a:rPr lang="en-US" sz="1800" dirty="0">
                          <a:latin typeface="Dubai Light" panose="020B0303030403030204" pitchFamily="34" charset="-78"/>
                          <a:cs typeface="Dubai Light" panose="020B0303030403030204" pitchFamily="34" charset="-78"/>
                        </a:rPr>
                        <a:t>Encourage “On-Time” Completion</a:t>
                      </a: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1800" dirty="0">
                          <a:latin typeface="Dubai Light" panose="020B0303030403030204" pitchFamily="34" charset="-78"/>
                          <a:cs typeface="Dubai Light" panose="020B0303030403030204" pitchFamily="34" charset="-78"/>
                        </a:rPr>
                        <a:t>125,000</a:t>
                      </a:r>
                    </a:p>
                  </a:txBody>
                  <a:tcPr anchor="ctr">
                    <a:lnL w="12700" cap="flat" cmpd="sng" algn="ctr">
                      <a:no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95128241"/>
                  </a:ext>
                </a:extLst>
              </a:tr>
              <a:tr h="536430">
                <a:tc>
                  <a:txBody>
                    <a:bodyPr/>
                    <a:lstStyle/>
                    <a:p>
                      <a:r>
                        <a:rPr lang="en-US" sz="1800" b="0" dirty="0">
                          <a:latin typeface="Dubai Medium" panose="020B0603030403030204" pitchFamily="34" charset="-78"/>
                          <a:cs typeface="Dubai Medium" panose="020B0603030403030204" pitchFamily="34" charset="-78"/>
                        </a:rPr>
                        <a:t>6</a:t>
                      </a:r>
                    </a:p>
                  </a:txBody>
                  <a:tcPr anchor="ctr">
                    <a:lnL w="12700" cap="flat" cmpd="sng" algn="ctr">
                      <a:solidFill>
                        <a:srgbClr val="FFC000"/>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l"/>
                      <a:r>
                        <a:rPr lang="en-US" sz="1800" dirty="0">
                          <a:latin typeface="Dubai Light" panose="020B0303030403030204" pitchFamily="34" charset="-78"/>
                          <a:cs typeface="Dubai Light" panose="020B0303030403030204" pitchFamily="34" charset="-78"/>
                        </a:rPr>
                        <a:t>Best Practices in Remedial Education</a:t>
                      </a: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ctr"/>
                      <a:r>
                        <a:rPr lang="en-US" sz="1800" dirty="0">
                          <a:latin typeface="Dubai Light" panose="020B0303030403030204" pitchFamily="34" charset="-78"/>
                          <a:cs typeface="Dubai Light" panose="020B0303030403030204" pitchFamily="34" charset="-78"/>
                        </a:rPr>
                        <a:t>125,000</a:t>
                      </a:r>
                    </a:p>
                  </a:txBody>
                  <a:tcPr anchor="ctr">
                    <a:lnL w="12700" cap="flat" cmpd="sng" algn="ctr">
                      <a:no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573150835"/>
                  </a:ext>
                </a:extLst>
              </a:tr>
              <a:tr h="536430">
                <a:tc gridSpan="2">
                  <a:txBody>
                    <a:bodyPr/>
                    <a:lstStyle/>
                    <a:p>
                      <a:pPr algn="ctr"/>
                      <a:r>
                        <a:rPr lang="en-US" sz="1800" b="1" dirty="0">
                          <a:latin typeface="Dubai Medium" panose="020B0603030403030204" pitchFamily="34" charset="-78"/>
                          <a:cs typeface="Dubai Medium" panose="020B0603030403030204" pitchFamily="34" charset="-78"/>
                        </a:rPr>
                        <a:t>TOTAL </a:t>
                      </a:r>
                    </a:p>
                  </a:txBody>
                  <a:tcPr anchor="ctr">
                    <a:lnL w="12700" cap="flat" cmpd="sng" algn="ctr">
                      <a:solidFill>
                        <a:srgbClr val="FFC00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l"/>
                      <a:endParaRPr lang="en-US" sz="1800" dirty="0">
                        <a:latin typeface="Dubai Light" panose="020B0303030403030204" pitchFamily="34" charset="-78"/>
                        <a:cs typeface="Dubai Light" panose="020B0303030403030204" pitchFamily="34" charset="-78"/>
                      </a:endParaRPr>
                    </a:p>
                  </a:txBody>
                  <a:tcPr anchor="ctr">
                    <a:lnL w="12700" cmpd="sng">
                      <a:noFill/>
                    </a:lnL>
                    <a:lnR w="12700" cap="flat" cmpd="sng" algn="ctr">
                      <a:solidFill>
                        <a:srgbClr val="EBB11E"/>
                      </a:solidFill>
                      <a:prstDash val="solid"/>
                      <a:round/>
                      <a:headEnd type="none" w="med" len="med"/>
                      <a:tailEnd type="none" w="med" len="med"/>
                    </a:lnR>
                    <a:lnT w="12700" cap="flat" cmpd="sng" algn="ctr">
                      <a:noFill/>
                      <a:prstDash val="solid"/>
                      <a:round/>
                      <a:headEnd type="none" w="med" len="med"/>
                      <a:tailEnd type="none" w="med" len="med"/>
                    </a:lnT>
                    <a:lnB w="12700" cmpd="sng">
                      <a:noFill/>
                    </a:lnB>
                    <a:noFill/>
                  </a:tcPr>
                </a:tc>
                <a:tc>
                  <a:txBody>
                    <a:bodyPr/>
                    <a:lstStyle/>
                    <a:p>
                      <a:pPr algn="ctr"/>
                      <a:r>
                        <a:rPr lang="en-US" sz="1800" dirty="0">
                          <a:latin typeface="Dubai Light" panose="020B0303030403030204" pitchFamily="34" charset="-78"/>
                          <a:cs typeface="Dubai Light" panose="020B0303030403030204" pitchFamily="34" charset="-78"/>
                        </a:rPr>
                        <a:t>$750,000</a:t>
                      </a:r>
                    </a:p>
                  </a:txBody>
                  <a:tcPr anchor="ctr">
                    <a:lnL w="12700" cap="flat" cmpd="sng" algn="ctr">
                      <a:no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60657470"/>
                  </a:ext>
                </a:extLst>
              </a:tr>
            </a:tbl>
          </a:graphicData>
        </a:graphic>
      </p:graphicFrame>
    </p:spTree>
    <p:extLst>
      <p:ext uri="{BB962C8B-B14F-4D97-AF65-F5344CB8AC3E}">
        <p14:creationId xmlns:p14="http://schemas.microsoft.com/office/powerpoint/2010/main" val="14575499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A2E5AB-FD94-4574-BBD6-D38B760BDE25}"/>
              </a:ext>
            </a:extLst>
          </p:cNvPr>
          <p:cNvSpPr>
            <a:spLocks noGrp="1"/>
          </p:cNvSpPr>
          <p:nvPr>
            <p:ph type="title"/>
          </p:nvPr>
        </p:nvSpPr>
        <p:spPr/>
        <p:txBody>
          <a:bodyPr>
            <a:normAutofit fontScale="90000"/>
          </a:bodyPr>
          <a:lstStyle/>
          <a:p>
            <a:r>
              <a:rPr lang="en-US" dirty="0"/>
              <a:t>AmeriCorps Grant State Match</a:t>
            </a:r>
          </a:p>
        </p:txBody>
      </p:sp>
      <p:sp>
        <p:nvSpPr>
          <p:cNvPr id="3" name="Content Placeholder 2">
            <a:extLst>
              <a:ext uri="{FF2B5EF4-FFF2-40B4-BE49-F238E27FC236}">
                <a16:creationId xmlns:a16="http://schemas.microsoft.com/office/drawing/2014/main" id="{2F785C9F-63AA-48F5-B676-EEFA4EF2C07E}"/>
              </a:ext>
            </a:extLst>
          </p:cNvPr>
          <p:cNvSpPr>
            <a:spLocks noGrp="1"/>
          </p:cNvSpPr>
          <p:nvPr>
            <p:ph idx="1"/>
          </p:nvPr>
        </p:nvSpPr>
        <p:spPr/>
        <p:txBody>
          <a:bodyPr>
            <a:normAutofit fontScale="85000" lnSpcReduction="20000"/>
          </a:bodyPr>
          <a:lstStyle/>
          <a:p>
            <a:r>
              <a:rPr lang="en-US" dirty="0"/>
              <a:t>For FY 2021-22, the grant totaled $160,000.</a:t>
            </a:r>
          </a:p>
          <a:p>
            <a:r>
              <a:rPr lang="en-US" dirty="0"/>
              <a:t>For FY 2021-22 grant period, the calculation for state match changed.  The CHE must provide $60,000 match in cash.</a:t>
            </a:r>
          </a:p>
          <a:p>
            <a:r>
              <a:rPr lang="en-US" dirty="0"/>
              <a:t>For FY 2021-22, the CHE is meeting the match with carryover funds.</a:t>
            </a:r>
          </a:p>
          <a:p>
            <a:r>
              <a:rPr lang="en-US" dirty="0"/>
              <a:t>After FY 2021-22, the CHE is requesting the state provide the cash match.</a:t>
            </a:r>
          </a:p>
        </p:txBody>
      </p:sp>
      <p:sp>
        <p:nvSpPr>
          <p:cNvPr id="4" name="Slide Number Placeholder 3">
            <a:extLst>
              <a:ext uri="{FF2B5EF4-FFF2-40B4-BE49-F238E27FC236}">
                <a16:creationId xmlns:a16="http://schemas.microsoft.com/office/drawing/2014/main" id="{C8F89C63-6FC3-4D9A-BA07-D222A601B771}"/>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A1D46623-C34D-4B2C-BEF2-8EB426E982AD}" type="slidenum">
              <a:rPr kumimoji="0" lang="en-US" sz="1600" b="0" i="0" u="none" strike="noStrike" kern="1200" cap="none" spc="0" normalizeH="0" baseline="0" noProof="0" smtClean="0">
                <a:ln>
                  <a:noFill/>
                </a:ln>
                <a:solidFill>
                  <a:srgbClr val="051C4B"/>
                </a:solidFill>
                <a:effectLst/>
                <a:uLnTx/>
                <a:uFillTx/>
                <a:latin typeface="Dubai Light" panose="020B0303030403030204" pitchFamily="34" charset="-78"/>
                <a:ea typeface="+mn-ea"/>
                <a:cs typeface="Dubai Light" panose="020B0303030403030204" pitchFamily="34" charset="-78"/>
              </a:rPr>
              <a:pPr marL="0" marR="0" lvl="0" indent="0" algn="ctr" defTabSz="457200" rtl="0" eaLnBrk="1" fontAlgn="auto" latinLnBrk="0" hangingPunct="1">
                <a:lnSpc>
                  <a:spcPct val="100000"/>
                </a:lnSpc>
                <a:spcBef>
                  <a:spcPts val="0"/>
                </a:spcBef>
                <a:spcAft>
                  <a:spcPts val="0"/>
                </a:spcAft>
                <a:buClrTx/>
                <a:buSzTx/>
                <a:buFontTx/>
                <a:buNone/>
                <a:tabLst/>
                <a:defRPr/>
              </a:pPr>
              <a:t>7</a:t>
            </a:fld>
            <a:endParaRPr kumimoji="0" lang="en-US" sz="1600" b="0" i="0" u="none" strike="noStrike" kern="1200" cap="none" spc="0" normalizeH="0" baseline="0" noProof="0" dirty="0">
              <a:ln>
                <a:noFill/>
              </a:ln>
              <a:solidFill>
                <a:srgbClr val="051C4B"/>
              </a:solidFill>
              <a:effectLst/>
              <a:uLnTx/>
              <a:uFillTx/>
              <a:latin typeface="Dubai Light" panose="020B0303030403030204" pitchFamily="34" charset="-78"/>
              <a:ea typeface="+mn-ea"/>
              <a:cs typeface="Dubai Light" panose="020B0303030403030204" pitchFamily="34" charset="-78"/>
            </a:endParaRPr>
          </a:p>
        </p:txBody>
      </p:sp>
    </p:spTree>
    <p:extLst>
      <p:ext uri="{BB962C8B-B14F-4D97-AF65-F5344CB8AC3E}">
        <p14:creationId xmlns:p14="http://schemas.microsoft.com/office/powerpoint/2010/main" val="19891841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A2E5AB-FD94-4574-BBD6-D38B760BDE25}"/>
              </a:ext>
            </a:extLst>
          </p:cNvPr>
          <p:cNvSpPr>
            <a:spLocks noGrp="1"/>
          </p:cNvSpPr>
          <p:nvPr>
            <p:ph type="title"/>
          </p:nvPr>
        </p:nvSpPr>
        <p:spPr/>
        <p:txBody>
          <a:bodyPr/>
          <a:lstStyle/>
          <a:p>
            <a:r>
              <a:rPr lang="en-US" dirty="0"/>
              <a:t>PASCAL</a:t>
            </a:r>
          </a:p>
        </p:txBody>
      </p:sp>
      <p:sp>
        <p:nvSpPr>
          <p:cNvPr id="3" name="Content Placeholder 2">
            <a:extLst>
              <a:ext uri="{FF2B5EF4-FFF2-40B4-BE49-F238E27FC236}">
                <a16:creationId xmlns:a16="http://schemas.microsoft.com/office/drawing/2014/main" id="{2F785C9F-63AA-48F5-B676-EEFA4EF2C07E}"/>
              </a:ext>
            </a:extLst>
          </p:cNvPr>
          <p:cNvSpPr>
            <a:spLocks noGrp="1"/>
          </p:cNvSpPr>
          <p:nvPr>
            <p:ph idx="1"/>
          </p:nvPr>
        </p:nvSpPr>
        <p:spPr/>
        <p:txBody>
          <a:bodyPr>
            <a:normAutofit/>
          </a:bodyPr>
          <a:lstStyle/>
          <a:p>
            <a:r>
              <a:rPr lang="en-US" dirty="0"/>
              <a:t>The CHE serves as the fiscal agent for PASCAL. </a:t>
            </a:r>
          </a:p>
          <a:p>
            <a:r>
              <a:rPr lang="en-US" dirty="0"/>
              <a:t>PASCAL provides 285,000 students at 56 public and independent institutions joint subscription services to educational content in electronic format.</a:t>
            </a:r>
          </a:p>
          <a:p>
            <a:endParaRPr lang="en-US" dirty="0"/>
          </a:p>
        </p:txBody>
      </p:sp>
      <p:sp>
        <p:nvSpPr>
          <p:cNvPr id="4" name="Slide Number Placeholder 3">
            <a:extLst>
              <a:ext uri="{FF2B5EF4-FFF2-40B4-BE49-F238E27FC236}">
                <a16:creationId xmlns:a16="http://schemas.microsoft.com/office/drawing/2014/main" id="{C8F89C63-6FC3-4D9A-BA07-D222A601B771}"/>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A1D46623-C34D-4B2C-BEF2-8EB426E982AD}" type="slidenum">
              <a:rPr kumimoji="0" lang="en-US" sz="1600" b="0" i="0" u="none" strike="noStrike" kern="1200" cap="none" spc="0" normalizeH="0" baseline="0" noProof="0" smtClean="0">
                <a:ln>
                  <a:noFill/>
                </a:ln>
                <a:solidFill>
                  <a:srgbClr val="051C4B"/>
                </a:solidFill>
                <a:effectLst/>
                <a:uLnTx/>
                <a:uFillTx/>
                <a:latin typeface="Dubai Light" panose="020B0303030403030204" pitchFamily="34" charset="-78"/>
                <a:ea typeface="+mn-ea"/>
                <a:cs typeface="Dubai Light" panose="020B0303030403030204" pitchFamily="34" charset="-78"/>
              </a:rPr>
              <a:pPr marL="0" marR="0" lvl="0" indent="0" algn="ctr" defTabSz="457200" rtl="0" eaLnBrk="1" fontAlgn="auto" latinLnBrk="0" hangingPunct="1">
                <a:lnSpc>
                  <a:spcPct val="100000"/>
                </a:lnSpc>
                <a:spcBef>
                  <a:spcPts val="0"/>
                </a:spcBef>
                <a:spcAft>
                  <a:spcPts val="0"/>
                </a:spcAft>
                <a:buClrTx/>
                <a:buSzTx/>
                <a:buFontTx/>
                <a:buNone/>
                <a:tabLst/>
                <a:defRPr/>
              </a:pPr>
              <a:t>8</a:t>
            </a:fld>
            <a:endParaRPr kumimoji="0" lang="en-US" sz="1600" b="0" i="0" u="none" strike="noStrike" kern="1200" cap="none" spc="0" normalizeH="0" baseline="0" noProof="0" dirty="0">
              <a:ln>
                <a:noFill/>
              </a:ln>
              <a:solidFill>
                <a:srgbClr val="051C4B"/>
              </a:solidFill>
              <a:effectLst/>
              <a:uLnTx/>
              <a:uFillTx/>
              <a:latin typeface="Dubai Light" panose="020B0303030403030204" pitchFamily="34" charset="-78"/>
              <a:ea typeface="+mn-ea"/>
              <a:cs typeface="Dubai Light" panose="020B0303030403030204" pitchFamily="34" charset="-78"/>
            </a:endParaRPr>
          </a:p>
        </p:txBody>
      </p:sp>
    </p:spTree>
    <p:extLst>
      <p:ext uri="{BB962C8B-B14F-4D97-AF65-F5344CB8AC3E}">
        <p14:creationId xmlns:p14="http://schemas.microsoft.com/office/powerpoint/2010/main" val="19959309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a:t>Non-Recurring Budget Requests</a:t>
            </a:r>
          </a:p>
        </p:txBody>
      </p:sp>
      <p:sp>
        <p:nvSpPr>
          <p:cNvPr id="4" name="Slide Number Placeholder 3"/>
          <p:cNvSpPr>
            <a:spLocks noGrp="1"/>
          </p:cNvSpPr>
          <p:nvPr>
            <p:ph type="sldNum" sz="quarter" idx="12"/>
          </p:nvPr>
        </p:nvSpPr>
        <p:spPr/>
        <p:txBody>
          <a:bodyPr/>
          <a:lstStyle/>
          <a:p>
            <a:fld id="{0EBF85CB-8E6F-4C76-A97C-98828569AB90}" type="slidenum">
              <a:rPr lang="en-US" smtClean="0"/>
              <a:pPr/>
              <a:t>9</a:t>
            </a:fld>
            <a:endParaRPr lang="en-US"/>
          </a:p>
        </p:txBody>
      </p:sp>
      <p:graphicFrame>
        <p:nvGraphicFramePr>
          <p:cNvPr id="6" name="Table 8">
            <a:extLst>
              <a:ext uri="{FF2B5EF4-FFF2-40B4-BE49-F238E27FC236}">
                <a16:creationId xmlns:a16="http://schemas.microsoft.com/office/drawing/2014/main" id="{83CF41D4-BDCE-416B-BD73-B057EAFD976D}"/>
              </a:ext>
            </a:extLst>
          </p:cNvPr>
          <p:cNvGraphicFramePr>
            <a:graphicFrameLocks noGrp="1"/>
          </p:cNvGraphicFramePr>
          <p:nvPr>
            <p:ph idx="1"/>
            <p:extLst>
              <p:ext uri="{D42A27DB-BD31-4B8C-83A1-F6EECF244321}">
                <p14:modId xmlns:p14="http://schemas.microsoft.com/office/powerpoint/2010/main" val="186466510"/>
              </p:ext>
            </p:extLst>
          </p:nvPr>
        </p:nvGraphicFramePr>
        <p:xfrm>
          <a:off x="2057400" y="1447800"/>
          <a:ext cx="7486878" cy="2194560"/>
        </p:xfrm>
        <a:graphic>
          <a:graphicData uri="http://schemas.openxmlformats.org/drawingml/2006/table">
            <a:tbl>
              <a:tblPr firstRow="1" bandRow="1">
                <a:tableStyleId>{5C22544A-7EE6-4342-B048-85BDC9FD1C3A}</a:tableStyleId>
              </a:tblPr>
              <a:tblGrid>
                <a:gridCol w="952499">
                  <a:extLst>
                    <a:ext uri="{9D8B030D-6E8A-4147-A177-3AD203B41FA5}">
                      <a16:colId xmlns:a16="http://schemas.microsoft.com/office/drawing/2014/main" val="1779885139"/>
                    </a:ext>
                  </a:extLst>
                </a:gridCol>
                <a:gridCol w="1214232">
                  <a:extLst>
                    <a:ext uri="{9D8B030D-6E8A-4147-A177-3AD203B41FA5}">
                      <a16:colId xmlns:a16="http://schemas.microsoft.com/office/drawing/2014/main" val="3221917878"/>
                    </a:ext>
                  </a:extLst>
                </a:gridCol>
                <a:gridCol w="2733964">
                  <a:extLst>
                    <a:ext uri="{9D8B030D-6E8A-4147-A177-3AD203B41FA5}">
                      <a16:colId xmlns:a16="http://schemas.microsoft.com/office/drawing/2014/main" val="3768714866"/>
                    </a:ext>
                  </a:extLst>
                </a:gridCol>
                <a:gridCol w="1403927">
                  <a:extLst>
                    <a:ext uri="{9D8B030D-6E8A-4147-A177-3AD203B41FA5}">
                      <a16:colId xmlns:a16="http://schemas.microsoft.com/office/drawing/2014/main" val="3817004966"/>
                    </a:ext>
                  </a:extLst>
                </a:gridCol>
                <a:gridCol w="1182256">
                  <a:extLst>
                    <a:ext uri="{9D8B030D-6E8A-4147-A177-3AD203B41FA5}">
                      <a16:colId xmlns:a16="http://schemas.microsoft.com/office/drawing/2014/main" val="2870761264"/>
                    </a:ext>
                  </a:extLst>
                </a:gridCol>
              </a:tblGrid>
              <a:tr h="731520">
                <a:tc>
                  <a:txBody>
                    <a:bodyPr/>
                    <a:lstStyle/>
                    <a:p>
                      <a:pPr algn="ctr"/>
                      <a:r>
                        <a:rPr lang="en-US" sz="1800" dirty="0">
                          <a:solidFill>
                            <a:schemeClr val="tx1"/>
                          </a:solidFill>
                          <a:latin typeface="Avenir Next LT Pro Demi" panose="020B0704020202020204" pitchFamily="34" charset="0"/>
                        </a:rPr>
                        <a:t>Priority</a:t>
                      </a:r>
                    </a:p>
                  </a:txBody>
                  <a:tcPr>
                    <a:lnL w="12700" cap="flat" cmpd="sng" algn="ctr">
                      <a:solidFill>
                        <a:srgbClr val="FFC000"/>
                      </a:solidFill>
                      <a:prstDash val="solid"/>
                      <a:round/>
                      <a:headEnd type="none" w="med" len="med"/>
                      <a:tailEnd type="none" w="med" len="med"/>
                    </a:lnL>
                    <a:lnR w="12700" cmpd="sng">
                      <a:noFill/>
                    </a:lnR>
                    <a:lnT w="12700" cap="flat" cmpd="sng" algn="ctr">
                      <a:solidFill>
                        <a:srgbClr val="FFC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BB335"/>
                    </a:solidFill>
                  </a:tcPr>
                </a:tc>
                <a:tc>
                  <a:txBody>
                    <a:bodyPr/>
                    <a:lstStyle/>
                    <a:p>
                      <a:pPr algn="ctr"/>
                      <a:r>
                        <a:rPr lang="en-US" sz="1800" dirty="0">
                          <a:solidFill>
                            <a:schemeClr val="tx1"/>
                          </a:solidFill>
                          <a:latin typeface="Avenir Next LT Pro Demi" panose="020B0704020202020204" pitchFamily="34" charset="0"/>
                        </a:rPr>
                        <a:t>Request Type</a:t>
                      </a:r>
                    </a:p>
                  </a:txBody>
                  <a:tcPr>
                    <a:lnL w="12700" cmpd="sng">
                      <a:noFill/>
                    </a:lnL>
                    <a:lnR w="12700" cmpd="sng">
                      <a:noFill/>
                    </a:lnR>
                    <a:lnT w="12700" cap="flat" cmpd="sng" algn="ctr">
                      <a:solidFill>
                        <a:srgbClr val="FFC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BB335"/>
                    </a:solidFill>
                  </a:tcPr>
                </a:tc>
                <a:tc>
                  <a:txBody>
                    <a:bodyPr/>
                    <a:lstStyle/>
                    <a:p>
                      <a:pPr algn="ctr"/>
                      <a:r>
                        <a:rPr lang="en-US" sz="1800" b="0" dirty="0">
                          <a:solidFill>
                            <a:schemeClr val="tx1"/>
                          </a:solidFill>
                          <a:latin typeface="Avenir Next LT Pro Demi" panose="020B0704020202020204" pitchFamily="34" charset="0"/>
                          <a:cs typeface="Dubai Medium" panose="020B0603030403030204" pitchFamily="34" charset="-78"/>
                        </a:rPr>
                        <a:t>Request Title</a:t>
                      </a:r>
                    </a:p>
                  </a:txBody>
                  <a:tcPr anchor="ctr">
                    <a:lnL w="12700" cmpd="sng">
                      <a:noFill/>
                    </a:lnL>
                    <a:lnR w="12700" cap="flat" cmpd="sng" algn="ctr">
                      <a:solidFill>
                        <a:srgbClr val="EBB11E"/>
                      </a:solidFill>
                      <a:prstDash val="solid"/>
                      <a:round/>
                      <a:headEnd type="none" w="med" len="med"/>
                      <a:tailEnd type="none" w="med" len="med"/>
                    </a:lnR>
                    <a:lnT w="12700" cap="flat" cmpd="sng" algn="ctr">
                      <a:solidFill>
                        <a:srgbClr val="FFC000"/>
                      </a:solidFill>
                      <a:prstDash val="solid"/>
                      <a:round/>
                      <a:headEnd type="none" w="med" len="med"/>
                      <a:tailEnd type="none" w="med" len="med"/>
                    </a:lnT>
                    <a:lnB w="38100" cmpd="sng">
                      <a:noFill/>
                    </a:lnB>
                    <a:solidFill>
                      <a:srgbClr val="EBB11E"/>
                    </a:solidFill>
                  </a:tcPr>
                </a:tc>
                <a:tc>
                  <a:txBody>
                    <a:bodyPr/>
                    <a:lstStyle/>
                    <a:p>
                      <a:pPr algn="ctr"/>
                      <a:r>
                        <a:rPr lang="en-US" sz="1800" b="0" dirty="0">
                          <a:solidFill>
                            <a:schemeClr val="tx1"/>
                          </a:solidFill>
                          <a:latin typeface="Avenir Next LT Pro Demi" panose="020B0704020202020204" pitchFamily="34" charset="0"/>
                          <a:cs typeface="Dubai Medium" panose="020B0603030403030204" pitchFamily="34" charset="-78"/>
                        </a:rPr>
                        <a:t>Amount</a:t>
                      </a:r>
                    </a:p>
                  </a:txBody>
                  <a:tcPr anchor="ctr">
                    <a:lnL w="12700" cap="flat" cmpd="sng" algn="ctr">
                      <a:solidFill>
                        <a:srgbClr val="EBB11E"/>
                      </a:solidFill>
                      <a:prstDash val="solid"/>
                      <a:round/>
                      <a:headEnd type="none" w="med" len="med"/>
                      <a:tailEnd type="none" w="med" len="med"/>
                    </a:lnL>
                    <a:lnR w="12700" cap="flat" cmpd="sng" algn="ctr">
                      <a:solidFill>
                        <a:srgbClr val="EBB11E"/>
                      </a:solidFill>
                      <a:prstDash val="solid"/>
                      <a:round/>
                      <a:headEnd type="none" w="med" len="med"/>
                      <a:tailEnd type="none" w="med" len="med"/>
                    </a:lnR>
                    <a:lnT w="12700" cap="flat" cmpd="sng" algn="ctr">
                      <a:solidFill>
                        <a:srgbClr val="FFC000"/>
                      </a:solidFill>
                      <a:prstDash val="solid"/>
                      <a:round/>
                      <a:headEnd type="none" w="med" len="med"/>
                      <a:tailEnd type="none" w="med" len="med"/>
                    </a:lnT>
                    <a:lnB w="38100" cmpd="sng">
                      <a:noFill/>
                    </a:lnB>
                    <a:solidFill>
                      <a:srgbClr val="EBB11E"/>
                    </a:solidFill>
                  </a:tcPr>
                </a:tc>
                <a:tc>
                  <a:txBody>
                    <a:bodyPr/>
                    <a:lstStyle/>
                    <a:p>
                      <a:pPr algn="ctr"/>
                      <a:r>
                        <a:rPr lang="en-US" sz="1800" b="0" dirty="0">
                          <a:solidFill>
                            <a:schemeClr val="tx1"/>
                          </a:solidFill>
                          <a:latin typeface="Avenir Next LT Pro Demi" panose="020B0704020202020204" pitchFamily="34" charset="0"/>
                          <a:cs typeface="Dubai Medium" panose="020B0603030403030204" pitchFamily="34" charset="-78"/>
                        </a:rPr>
                        <a:t>FTEs</a:t>
                      </a:r>
                    </a:p>
                  </a:txBody>
                  <a:tcPr anchor="ctr">
                    <a:lnL w="12700" cap="flat" cmpd="sng" algn="ctr">
                      <a:solidFill>
                        <a:srgbClr val="EBB11E"/>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38100" cmpd="sng">
                      <a:noFill/>
                    </a:lnB>
                    <a:solidFill>
                      <a:srgbClr val="EBB11E"/>
                    </a:solidFill>
                  </a:tcPr>
                </a:tc>
                <a:extLst>
                  <a:ext uri="{0D108BD9-81ED-4DB2-BD59-A6C34878D82A}">
                    <a16:rowId xmlns:a16="http://schemas.microsoft.com/office/drawing/2014/main" val="2605163106"/>
                  </a:ext>
                </a:extLst>
              </a:tr>
              <a:tr h="731520">
                <a:tc>
                  <a:txBody>
                    <a:bodyPr/>
                    <a:lstStyle/>
                    <a:p>
                      <a:r>
                        <a:rPr lang="en-US" sz="1800" dirty="0">
                          <a:solidFill>
                            <a:schemeClr val="tx1"/>
                          </a:solidFill>
                          <a:latin typeface="Dubai Medium" panose="020B0603030403030204" pitchFamily="34" charset="-78"/>
                          <a:cs typeface="Dubai Medium" panose="020B0603030403030204" pitchFamily="34" charset="-78"/>
                        </a:rPr>
                        <a:t>1</a:t>
                      </a:r>
                    </a:p>
                  </a:txBody>
                  <a:tcPr anchor="ctr">
                    <a:lnL w="12700" cap="flat" cmpd="sng" algn="ctr">
                      <a:solidFill>
                        <a:srgbClr val="FFC000"/>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r>
                        <a:rPr lang="en-US" sz="1800" dirty="0">
                          <a:latin typeface="Dubai Medium" panose="020B0603030403030204" pitchFamily="34" charset="-78"/>
                          <a:cs typeface="Dubai Medium" panose="020B0603030403030204" pitchFamily="34" charset="-78"/>
                        </a:rPr>
                        <a:t>Non-Recurring</a:t>
                      </a: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sz="1800" dirty="0">
                          <a:latin typeface="Dubai Light" panose="020B0303030403030204" pitchFamily="34" charset="-78"/>
                          <a:cs typeface="Dubai Light" panose="020B0303030403030204" pitchFamily="34" charset="-78"/>
                        </a:rPr>
                        <a:t>Near Completers Pilot</a:t>
                      </a:r>
                    </a:p>
                  </a:txBody>
                  <a:tcPr anchor="ctr">
                    <a:lnL w="12700" cmpd="sng">
                      <a:noFill/>
                    </a:lnL>
                    <a:lnR w="12700" cap="flat" cmpd="sng" algn="ctr">
                      <a:solidFill>
                        <a:srgbClr val="EBB11E"/>
                      </a:solidFill>
                      <a:prstDash val="solid"/>
                      <a:round/>
                      <a:headEnd type="none" w="med" len="med"/>
                      <a:tailEnd type="none" w="med" len="med"/>
                    </a:lnR>
                    <a:lnT w="38100" cmpd="sng">
                      <a:noFill/>
                    </a:lnT>
                    <a:lnB w="12700" cap="flat" cmpd="sng" algn="ctr">
                      <a:noFill/>
                      <a:prstDash val="solid"/>
                      <a:round/>
                      <a:headEnd type="none" w="med" len="med"/>
                      <a:tailEnd type="none" w="med" len="med"/>
                    </a:lnB>
                    <a:noFill/>
                  </a:tcPr>
                </a:tc>
                <a:tc>
                  <a:txBody>
                    <a:bodyPr/>
                    <a:lstStyle/>
                    <a:p>
                      <a:pPr algn="r"/>
                      <a:r>
                        <a:rPr lang="en-US" sz="1800" dirty="0">
                          <a:latin typeface="Dubai Light" panose="020B0303030403030204" pitchFamily="34" charset="-78"/>
                          <a:cs typeface="Dubai Light" panose="020B0303030403030204" pitchFamily="34" charset="-78"/>
                        </a:rPr>
                        <a:t>$10,000,000</a:t>
                      </a:r>
                    </a:p>
                  </a:txBody>
                  <a:tcPr anchor="ctr">
                    <a:lnL w="12700" cap="flat" cmpd="sng" algn="ctr">
                      <a:solidFill>
                        <a:srgbClr val="EBB11E"/>
                      </a:solidFill>
                      <a:prstDash val="solid"/>
                      <a:round/>
                      <a:headEnd type="none" w="med" len="med"/>
                      <a:tailEnd type="none" w="med" len="med"/>
                    </a:lnL>
                    <a:lnR w="12700" cap="flat" cmpd="sng" algn="ctr">
                      <a:solidFill>
                        <a:srgbClr val="EBB11E"/>
                      </a:solidFill>
                      <a:prstDash val="solid"/>
                      <a:round/>
                      <a:headEnd type="none" w="med" len="med"/>
                      <a:tailEnd type="none" w="med" len="med"/>
                    </a:lnR>
                    <a:lnT w="38100" cmpd="sng">
                      <a:noFill/>
                    </a:lnT>
                    <a:lnB w="12700" cap="flat" cmpd="sng" algn="ctr">
                      <a:noFill/>
                      <a:prstDash val="solid"/>
                      <a:round/>
                      <a:headEnd type="none" w="med" len="med"/>
                      <a:tailEnd type="none" w="med" len="med"/>
                    </a:lnB>
                    <a:noFill/>
                  </a:tcPr>
                </a:tc>
                <a:tc>
                  <a:txBody>
                    <a:bodyPr/>
                    <a:lstStyle/>
                    <a:p>
                      <a:pPr algn="ctr"/>
                      <a:r>
                        <a:rPr lang="en-US" sz="1800" dirty="0">
                          <a:latin typeface="Dubai Light" panose="020B0303030403030204" pitchFamily="34" charset="-78"/>
                          <a:cs typeface="Dubai Light" panose="020B0303030403030204" pitchFamily="34" charset="-78"/>
                        </a:rPr>
                        <a:t>0</a:t>
                      </a:r>
                    </a:p>
                  </a:txBody>
                  <a:tcPr anchor="ctr">
                    <a:lnL w="12700" cap="flat" cmpd="sng" algn="ctr">
                      <a:solidFill>
                        <a:srgbClr val="EBB11E"/>
                      </a:solidFill>
                      <a:prstDash val="solid"/>
                      <a:round/>
                      <a:headEnd type="none" w="med" len="med"/>
                      <a:tailEnd type="none" w="med" len="med"/>
                    </a:lnL>
                    <a:lnR w="12700" cap="flat" cmpd="sng" algn="ctr">
                      <a:solidFill>
                        <a:srgbClr val="FFC000"/>
                      </a:solidFill>
                      <a:prstDash val="solid"/>
                      <a:round/>
                      <a:headEnd type="none" w="med" len="med"/>
                      <a:tailEnd type="none" w="med" len="med"/>
                    </a:lnR>
                    <a:lnT w="38100" cmpd="sng">
                      <a:noFill/>
                    </a:lnT>
                    <a:lnB w="12700" cap="flat" cmpd="sng" algn="ctr">
                      <a:noFill/>
                      <a:prstDash val="solid"/>
                      <a:round/>
                      <a:headEnd type="none" w="med" len="med"/>
                      <a:tailEnd type="none" w="med" len="med"/>
                    </a:lnB>
                    <a:noFill/>
                  </a:tcPr>
                </a:tc>
                <a:extLst>
                  <a:ext uri="{0D108BD9-81ED-4DB2-BD59-A6C34878D82A}">
                    <a16:rowId xmlns:a16="http://schemas.microsoft.com/office/drawing/2014/main" val="947733608"/>
                  </a:ext>
                </a:extLst>
              </a:tr>
              <a:tr h="731520">
                <a:tc gridSpan="3">
                  <a:txBody>
                    <a:bodyPr/>
                    <a:lstStyle/>
                    <a:p>
                      <a:pPr algn="ctr"/>
                      <a:r>
                        <a:rPr lang="en-US" sz="1800" dirty="0">
                          <a:latin typeface="Dubai Medium" panose="020B0603030403030204" pitchFamily="34" charset="-78"/>
                          <a:cs typeface="Dubai Medium" panose="020B0603030403030204" pitchFamily="34" charset="-78"/>
                        </a:rPr>
                        <a:t>TOTAL</a:t>
                      </a:r>
                    </a:p>
                  </a:txBody>
                  <a:tcPr anchor="ctr">
                    <a:lnL w="12700" cap="flat" cmpd="sng" algn="ctr">
                      <a:solidFill>
                        <a:srgbClr val="FFC000"/>
                      </a:solidFill>
                      <a:prstDash val="solid"/>
                      <a:round/>
                      <a:headEnd type="none" w="med" len="med"/>
                      <a:tailEnd type="none" w="med" len="med"/>
                    </a:lnL>
                    <a:lnR w="12700" cap="flat" cmpd="sng" algn="ctr">
                      <a:solidFill>
                        <a:srgbClr val="EBB11E"/>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C000"/>
                      </a:solidFill>
                      <a:prstDash val="solid"/>
                      <a:round/>
                      <a:headEnd type="none" w="med" len="med"/>
                      <a:tailEnd type="none" w="med" len="med"/>
                    </a:lnB>
                    <a:solidFill>
                      <a:schemeClr val="bg1">
                        <a:lumMod val="85000"/>
                      </a:schemeClr>
                    </a:solidFill>
                  </a:tcPr>
                </a:tc>
                <a:tc hMerge="1">
                  <a:txBody>
                    <a:bodyPr/>
                    <a:lstStyle/>
                    <a:p>
                      <a:endParaRPr lang="en-US" sz="1800" dirty="0">
                        <a:latin typeface="Dubai Medium" panose="020B0603030403030204" pitchFamily="34" charset="-78"/>
                        <a:cs typeface="Dubai Medium" panose="020B0603030403030204" pitchFamily="34" charset="-78"/>
                      </a:endParaRPr>
                    </a:p>
                  </a:txBody>
                  <a:tcPr anchor="ctr">
                    <a:lnL w="12700" cmpd="sng">
                      <a:noFill/>
                    </a:lnL>
                    <a:lnR w="12700" cmpd="sng">
                      <a:noFill/>
                    </a:lnR>
                    <a:lnT w="12700" cap="flat" cmpd="sng" algn="ctr">
                      <a:noFill/>
                      <a:prstDash val="solid"/>
                      <a:round/>
                      <a:headEnd type="none" w="med" len="med"/>
                      <a:tailEnd type="none" w="med" len="med"/>
                    </a:lnT>
                    <a:solidFill>
                      <a:schemeClr val="bg1">
                        <a:lumMod val="85000"/>
                      </a:schemeClr>
                    </a:solidFill>
                  </a:tcPr>
                </a:tc>
                <a:tc hMerge="1">
                  <a:txBody>
                    <a:bodyPr/>
                    <a:lstStyle/>
                    <a:p>
                      <a:pPr algn="ctr"/>
                      <a:endParaRPr lang="en-US" sz="1800" dirty="0">
                        <a:latin typeface="Dubai Light" panose="020B0303030403030204" pitchFamily="34" charset="-78"/>
                        <a:cs typeface="Dubai Light" panose="020B0303030403030204" pitchFamily="34" charset="-78"/>
                      </a:endParaRPr>
                    </a:p>
                  </a:txBody>
                  <a:tcPr anchor="ctr">
                    <a:lnL w="12700" cmpd="sng">
                      <a:noFill/>
                    </a:lnL>
                    <a:lnR w="12700" cap="flat" cmpd="sng" algn="ctr">
                      <a:solidFill>
                        <a:srgbClr val="EBB11E"/>
                      </a:solidFill>
                      <a:prstDash val="solid"/>
                      <a:round/>
                      <a:headEnd type="none" w="med" len="med"/>
                      <a:tailEnd type="none" w="med" len="med"/>
                    </a:lnR>
                    <a:lnT w="12700" cap="flat" cmpd="sng" algn="ctr">
                      <a:noFill/>
                      <a:prstDash val="solid"/>
                      <a:round/>
                      <a:headEnd type="none" w="med" len="med"/>
                      <a:tailEnd type="none" w="med" len="med"/>
                    </a:lnT>
                    <a:solidFill>
                      <a:schemeClr val="bg1">
                        <a:lumMod val="85000"/>
                      </a:schemeClr>
                    </a:solidFill>
                  </a:tcPr>
                </a:tc>
                <a:tc>
                  <a:txBody>
                    <a:bodyPr/>
                    <a:lstStyle/>
                    <a:p>
                      <a:pPr algn="r"/>
                      <a:r>
                        <a:rPr lang="en-US" sz="1800" b="1" dirty="0">
                          <a:latin typeface="Dubai Light" panose="020B0303030403030204" pitchFamily="34" charset="-78"/>
                          <a:cs typeface="Dubai Light" panose="020B0303030403030204" pitchFamily="34" charset="-78"/>
                        </a:rPr>
                        <a:t>$10,000,000</a:t>
                      </a:r>
                    </a:p>
                  </a:txBody>
                  <a:tcPr anchor="ctr">
                    <a:lnL w="12700" cap="flat" cmpd="sng" algn="ctr">
                      <a:solidFill>
                        <a:srgbClr val="EBB11E"/>
                      </a:solidFill>
                      <a:prstDash val="solid"/>
                      <a:round/>
                      <a:headEnd type="none" w="med" len="med"/>
                      <a:tailEnd type="none" w="med" len="med"/>
                    </a:lnL>
                    <a:lnR w="12700" cap="flat" cmpd="sng" algn="ctr">
                      <a:solidFill>
                        <a:srgbClr val="EBB11E"/>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C000"/>
                      </a:solidFill>
                      <a:prstDash val="solid"/>
                      <a:round/>
                      <a:headEnd type="none" w="med" len="med"/>
                      <a:tailEnd type="none" w="med" len="med"/>
                    </a:lnB>
                    <a:solidFill>
                      <a:schemeClr val="bg1">
                        <a:lumMod val="85000"/>
                      </a:schemeClr>
                    </a:solidFill>
                  </a:tcPr>
                </a:tc>
                <a:tc>
                  <a:txBody>
                    <a:bodyPr/>
                    <a:lstStyle/>
                    <a:p>
                      <a:pPr algn="ctr"/>
                      <a:r>
                        <a:rPr lang="en-US" sz="1800" b="1" dirty="0">
                          <a:latin typeface="Dubai Light" panose="020B0303030403030204" pitchFamily="34" charset="-78"/>
                          <a:cs typeface="Dubai Light" panose="020B0303030403030204" pitchFamily="34" charset="-78"/>
                        </a:rPr>
                        <a:t>0</a:t>
                      </a:r>
                    </a:p>
                  </a:txBody>
                  <a:tcPr anchor="ctr">
                    <a:lnL w="12700" cap="flat" cmpd="sng" algn="ctr">
                      <a:solidFill>
                        <a:srgbClr val="EBB11E"/>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C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755214762"/>
                  </a:ext>
                </a:extLst>
              </a:tr>
            </a:tbl>
          </a:graphicData>
        </a:graphic>
      </p:graphicFrame>
    </p:spTree>
  </p:cSld>
  <p:clrMapOvr>
    <a:masterClrMapping/>
  </p:clrMapOvr>
</p:sld>
</file>

<file path=ppt/theme/theme1.xml><?xml version="1.0" encoding="utf-8"?>
<a:theme xmlns:a="http://schemas.openxmlformats.org/drawingml/2006/main" name="2020-10-19_CHE_PPTTemplate_Draft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2020-10-19_CHE_PPTTemplate_Draft1" id="{9594D2B6-8D03-4397-9BD0-4C408E38618B}" vid="{52F73F97-A380-47C7-AAC1-C388F64204A8}"/>
    </a:ext>
  </a:extLst>
</a:theme>
</file>

<file path=ppt/theme/theme2.xml><?xml version="1.0" encoding="utf-8"?>
<a:theme xmlns:a="http://schemas.openxmlformats.org/drawingml/2006/main" name="2_2020-10-19_CHE_PPTTemplate_Draft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2020-10-19_CHE_PPTTemplate_Draft1" id="{9594D2B6-8D03-4397-9BD0-4C408E38618B}" vid="{52F73F97-A380-47C7-AAC1-C388F64204A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10856</TotalTime>
  <Words>2995</Words>
  <Application>Microsoft Office PowerPoint</Application>
  <PresentationFormat>Widescreen</PresentationFormat>
  <Paragraphs>361</Paragraphs>
  <Slides>23</Slides>
  <Notes>23</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23</vt:i4>
      </vt:variant>
    </vt:vector>
  </HeadingPairs>
  <TitlesOfParts>
    <vt:vector size="36" baseType="lpstr">
      <vt:lpstr>Arial</vt:lpstr>
      <vt:lpstr>Avenir Next LT Pro</vt:lpstr>
      <vt:lpstr>Avenir Next LT Pro Demi</vt:lpstr>
      <vt:lpstr>Calibri</vt:lpstr>
      <vt:lpstr>Courier New</vt:lpstr>
      <vt:lpstr>Dubai Light</vt:lpstr>
      <vt:lpstr>Dubai Medium</vt:lpstr>
      <vt:lpstr>Optima</vt:lpstr>
      <vt:lpstr>Symbol</vt:lpstr>
      <vt:lpstr>Times New Roman</vt:lpstr>
      <vt:lpstr>Verdana</vt:lpstr>
      <vt:lpstr>2020-10-19_CHE_PPTTemplate_Draft1</vt:lpstr>
      <vt:lpstr>2_2020-10-19_CHE_PPTTemplate_Draft1</vt:lpstr>
      <vt:lpstr>House Ways &amp; Means  Higher Ed Subcommittee</vt:lpstr>
      <vt:lpstr>COVID-19 Update</vt:lpstr>
      <vt:lpstr>Appropriations History</vt:lpstr>
      <vt:lpstr>Recurring Request </vt:lpstr>
      <vt:lpstr>Need-based Funding</vt:lpstr>
      <vt:lpstr>ASCEND 60x30 Initiatives</vt:lpstr>
      <vt:lpstr>AmeriCorps Grant State Match</vt:lpstr>
      <vt:lpstr>PASCAL</vt:lpstr>
      <vt:lpstr>Non-Recurring Budget Requests</vt:lpstr>
      <vt:lpstr>Capital Request </vt:lpstr>
      <vt:lpstr>Other Fund Request</vt:lpstr>
      <vt:lpstr>Federal Fund Request </vt:lpstr>
      <vt:lpstr>FTE Request</vt:lpstr>
      <vt:lpstr>FY 2021-22 Provisos (page 1 of 5)</vt:lpstr>
      <vt:lpstr>FY 2021-22 Provisos (page 2 of 5)</vt:lpstr>
      <vt:lpstr>FY 2021-22 Provisos (page 3 of 5)</vt:lpstr>
      <vt:lpstr>FY 2021-22 Provisos (page 4 of 5)</vt:lpstr>
      <vt:lpstr>FY 2021-22 Provisos (page 5 of 5)</vt:lpstr>
      <vt:lpstr>Background – Request to Modify Proviso</vt:lpstr>
      <vt:lpstr>Employees (page 1 of 3) Overview by Employee Group</vt:lpstr>
      <vt:lpstr>Employees (page 2 of 3) Agency Leadership by Ethnic Origin</vt:lpstr>
      <vt:lpstr>Employees (page 3 of 3) Agency Positions by Ethnic Origin</vt:lpstr>
      <vt:lpstr>Contact Information</vt:lpstr>
    </vt:vector>
  </TitlesOfParts>
  <Company>LPITS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Agency Title Page</dc:title>
  <dc:creator>%USERNAME%</dc:creator>
  <cp:lastModifiedBy>AJ Newton</cp:lastModifiedBy>
  <cp:revision>324</cp:revision>
  <cp:lastPrinted>2022-01-10T15:03:18Z</cp:lastPrinted>
  <dcterms:created xsi:type="dcterms:W3CDTF">2012-12-18T13:46:33Z</dcterms:created>
  <dcterms:modified xsi:type="dcterms:W3CDTF">2022-01-10T15:03:57Z</dcterms:modified>
</cp:coreProperties>
</file>